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emf" ContentType="image/x-e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 id="2147483660" r:id="rId2"/>
  </p:sldMasterIdLst>
  <p:notesMasterIdLst>
    <p:notesMasterId r:id="rId56"/>
  </p:notesMasterIdLst>
  <p:handoutMasterIdLst>
    <p:handoutMasterId r:id="rId57"/>
  </p:handoutMasterIdLst>
  <p:sldIdLst>
    <p:sldId id="301" r:id="rId3"/>
    <p:sldId id="307" r:id="rId4"/>
    <p:sldId id="308" r:id="rId5"/>
    <p:sldId id="309" r:id="rId6"/>
    <p:sldId id="310" r:id="rId7"/>
    <p:sldId id="311" r:id="rId8"/>
    <p:sldId id="312" r:id="rId9"/>
    <p:sldId id="313" r:id="rId10"/>
    <p:sldId id="314" r:id="rId11"/>
    <p:sldId id="315" r:id="rId12"/>
    <p:sldId id="316" r:id="rId13"/>
    <p:sldId id="317" r:id="rId14"/>
    <p:sldId id="318" r:id="rId15"/>
    <p:sldId id="319" r:id="rId16"/>
    <p:sldId id="358" r:id="rId17"/>
    <p:sldId id="321" r:id="rId18"/>
    <p:sldId id="322" r:id="rId19"/>
    <p:sldId id="323" r:id="rId20"/>
    <p:sldId id="324" r:id="rId21"/>
    <p:sldId id="359" r:id="rId22"/>
    <p:sldId id="325" r:id="rId23"/>
    <p:sldId id="326" r:id="rId24"/>
    <p:sldId id="327" r:id="rId25"/>
    <p:sldId id="328" r:id="rId26"/>
    <p:sldId id="329" r:id="rId27"/>
    <p:sldId id="330" r:id="rId28"/>
    <p:sldId id="331" r:id="rId29"/>
    <p:sldId id="332" r:id="rId30"/>
    <p:sldId id="361" r:id="rId31"/>
    <p:sldId id="334" r:id="rId32"/>
    <p:sldId id="335" r:id="rId33"/>
    <p:sldId id="336" r:id="rId34"/>
    <p:sldId id="337" r:id="rId35"/>
    <p:sldId id="338" r:id="rId36"/>
    <p:sldId id="339" r:id="rId37"/>
    <p:sldId id="360" r:id="rId38"/>
    <p:sldId id="340" r:id="rId39"/>
    <p:sldId id="341" r:id="rId40"/>
    <p:sldId id="342" r:id="rId41"/>
    <p:sldId id="343" r:id="rId42"/>
    <p:sldId id="344" r:id="rId43"/>
    <p:sldId id="345" r:id="rId44"/>
    <p:sldId id="346" r:id="rId45"/>
    <p:sldId id="347" r:id="rId46"/>
    <p:sldId id="348" r:id="rId47"/>
    <p:sldId id="349" r:id="rId48"/>
    <p:sldId id="350" r:id="rId49"/>
    <p:sldId id="351" r:id="rId50"/>
    <p:sldId id="357" r:id="rId51"/>
    <p:sldId id="352" r:id="rId52"/>
    <p:sldId id="353" r:id="rId53"/>
    <p:sldId id="354" r:id="rId54"/>
    <p:sldId id="306" r:id="rId55"/>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941" autoAdjust="0"/>
    <p:restoredTop sz="94364" autoAdjust="0"/>
  </p:normalViewPr>
  <p:slideViewPr>
    <p:cSldViewPr snapToGrid="0" snapToObjects="1">
      <p:cViewPr varScale="1">
        <p:scale>
          <a:sx n="66" d="100"/>
          <a:sy n="66" d="100"/>
        </p:scale>
        <p:origin x="456" y="60"/>
      </p:cViewPr>
      <p:guideLst>
        <p:guide orient="horz" pos="2160"/>
        <p:guide pos="2880"/>
      </p:guideLst>
    </p:cSldViewPr>
  </p:slideViewPr>
  <p:outlineViewPr>
    <p:cViewPr>
      <p:scale>
        <a:sx n="33" d="100"/>
        <a:sy n="33" d="100"/>
      </p:scale>
      <p:origin x="0" y="-32484"/>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commentAuthors" Target="commentAuthors.xml"/><Relationship Id="rId5" Type="http://schemas.openxmlformats.org/officeDocument/2006/relationships/slide" Target="slides/slide3.xml"/><Relationship Id="rId61" Type="http://schemas.openxmlformats.org/officeDocument/2006/relationships/theme" Target="theme/theme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handoutMaster" Target="handoutMasters/handoutMaster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w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30.w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33.w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34.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36.wmf"/><Relationship Id="rId1" Type="http://schemas.openxmlformats.org/officeDocument/2006/relationships/image" Target="../media/image35.w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38.w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0.wmf"/><Relationship Id="rId1" Type="http://schemas.openxmlformats.org/officeDocument/2006/relationships/image" Target="../media/image39.w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8.wmf"/><Relationship Id="rId1" Type="http://schemas.openxmlformats.org/officeDocument/2006/relationships/image" Target="../media/image7.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1.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2.w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16.wmf"/><Relationship Id="rId1" Type="http://schemas.openxmlformats.org/officeDocument/2006/relationships/image" Target="../media/image15.wmf"/></Relationships>
</file>

<file path=ppt/drawings/_rels/vmlDrawing6.vml.rels><?xml version="1.0" encoding="UTF-8" standalone="yes"?>
<Relationships xmlns="http://schemas.openxmlformats.org/package/2006/relationships"><Relationship Id="rId3" Type="http://schemas.openxmlformats.org/officeDocument/2006/relationships/image" Target="../media/image19.wmf"/><Relationship Id="rId2" Type="http://schemas.openxmlformats.org/officeDocument/2006/relationships/image" Target="../media/image18.wmf"/><Relationship Id="rId1" Type="http://schemas.openxmlformats.org/officeDocument/2006/relationships/image" Target="../media/image17.wmf"/><Relationship Id="rId6" Type="http://schemas.openxmlformats.org/officeDocument/2006/relationships/image" Target="../media/image22.wmf"/><Relationship Id="rId5" Type="http://schemas.openxmlformats.org/officeDocument/2006/relationships/image" Target="../media/image21.wmf"/><Relationship Id="rId4" Type="http://schemas.openxmlformats.org/officeDocument/2006/relationships/image" Target="../media/image20.w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4.w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5.w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27.wmf"/><Relationship Id="rId1" Type="http://schemas.openxmlformats.org/officeDocument/2006/relationships/image" Target="../media/image26.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12/11/2017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wmf>
</file>

<file path=ppt/media/image12.wmf>
</file>

<file path=ppt/media/image15.wmf>
</file>

<file path=ppt/media/image16.wmf>
</file>

<file path=ppt/media/image17.wmf>
</file>

<file path=ppt/media/image18.wmf>
</file>

<file path=ppt/media/image19.wmf>
</file>

<file path=ppt/media/image2.jpg>
</file>

<file path=ppt/media/image20.wmf>
</file>

<file path=ppt/media/image21.wmf>
</file>

<file path=ppt/media/image22.wmf>
</file>

<file path=ppt/media/image24.wmf>
</file>

<file path=ppt/media/image25.wmf>
</file>

<file path=ppt/media/image26.wmf>
</file>

<file path=ppt/media/image27.wmf>
</file>

<file path=ppt/media/image3.wmf>
</file>

<file path=ppt/media/image30.wmf>
</file>

<file path=ppt/media/image33.wmf>
</file>

<file path=ppt/media/image34.wmf>
</file>

<file path=ppt/media/image35.wmf>
</file>

<file path=ppt/media/image36.wmf>
</file>

<file path=ppt/media/image38.wmf>
</file>

<file path=ppt/media/image39.wmf>
</file>

<file path=ppt/media/image40.wmf>
</file>

<file path=ppt/media/image41.png>
</file>

<file path=ppt/media/image7.wmf>
</file>

<file path=ppt/media/image8.wm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smtClean="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smtClean="0">
                <a:solidFill>
                  <a:schemeClr val="dk1"/>
                </a:solidFill>
                <a:latin typeface="Arial"/>
                <a:ea typeface="Arial"/>
                <a:cs typeface="Arial"/>
                <a:sym typeface="Arial"/>
              </a:rPr>
              <a:t>1) MathType Plugin</a:t>
            </a:r>
          </a:p>
          <a:p>
            <a:r>
              <a:rPr lang="en-US" sz="1200" b="0" i="0" u="none" strike="noStrike" kern="1200" cap="none" dirty="0" smtClean="0">
                <a:solidFill>
                  <a:schemeClr val="dk1"/>
                </a:solidFill>
                <a:latin typeface="Arial"/>
                <a:ea typeface="Arial"/>
                <a:cs typeface="Arial"/>
                <a:sym typeface="Arial"/>
              </a:rPr>
              <a:t>2) Math Player (free versions available)</a:t>
            </a:r>
          </a:p>
          <a:p>
            <a:r>
              <a:rPr lang="en-US" sz="1200" b="0" i="0" u="none" strike="noStrike" kern="1200" cap="none" dirty="0" smtClean="0">
                <a:solidFill>
                  <a:schemeClr val="dk1"/>
                </a:solidFill>
                <a:latin typeface="Arial"/>
                <a:ea typeface="Arial"/>
                <a:cs typeface="Arial"/>
                <a:sym typeface="Arial"/>
              </a:rPr>
              <a:t>3) NVDA Reader (free versions available)</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3099114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2707497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334296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8643497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8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3245734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Two Conten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2" name="Shape 32"/>
          <p:cNvSpPr txBox="1">
            <a:spLocks noGrp="1"/>
          </p:cNvSpPr>
          <p:nvPr>
            <p:ph type="body" idx="1"/>
          </p:nvPr>
        </p:nvSpPr>
        <p:spPr>
          <a:xfrm>
            <a:off x="457200" y="1600200"/>
            <a:ext cx="82296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smtClean="0"/>
          </a:p>
          <a:p>
            <a:pPr lvl="1"/>
            <a:endParaRPr lang="en-US" dirty="0" smtClean="0"/>
          </a:p>
          <a:p>
            <a:pPr lvl="2"/>
            <a:endParaRPr dirty="0"/>
          </a:p>
        </p:txBody>
      </p:sp>
      <p:sp>
        <p:nvSpPr>
          <p:cNvPr id="33" name="Shape 33"/>
          <p:cNvSpPr txBox="1">
            <a:spLocks noGrp="1"/>
          </p:cNvSpPr>
          <p:nvPr>
            <p:ph type="body" idx="2"/>
          </p:nvPr>
        </p:nvSpPr>
        <p:spPr>
          <a:xfrm>
            <a:off x="457200" y="3962400"/>
            <a:ext cx="82296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smtClean="0"/>
          </a:p>
          <a:p>
            <a:pPr lvl="1"/>
            <a:endParaRPr lang="en-US" dirty="0" smtClean="0"/>
          </a:p>
          <a:p>
            <a:pPr lvl="2"/>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146176256"/>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lank">
    <p:spTree>
      <p:nvGrpSpPr>
        <p:cNvPr id="1" name="Shape 79"/>
        <p:cNvGrpSpPr/>
        <p:nvPr/>
      </p:nvGrpSpPr>
      <p:grpSpPr>
        <a:xfrm>
          <a:off x="0" y="0"/>
          <a:ext cx="0" cy="0"/>
          <a:chOff x="0" y="0"/>
          <a:chExt cx="0" cy="0"/>
        </a:xfrm>
      </p:grpSpPr>
      <p:sp>
        <p:nvSpPr>
          <p:cNvPr id="80" name="Shape 80"/>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1" name="Shape 81"/>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2" name="Shape 82"/>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a:solidFill>
                  <a:srgbClr val="3399B5"/>
                </a:solidFill>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marL="118872" indent="-118872">
              <a:buClr>
                <a:srgbClr val="007FA3"/>
              </a:buClr>
              <a:buSzPct val="25000"/>
              <a:defRPr sz="1600"/>
            </a:lvl1pPr>
            <a:lvl2pPr marL="569913"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12/11/2017</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2091577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3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600200"/>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12/11/2017</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3" name="Content Placeholder 2"/>
          <p:cNvSpPr>
            <a:spLocks noGrp="1"/>
          </p:cNvSpPr>
          <p:nvPr>
            <p:ph idx="13"/>
          </p:nvPr>
        </p:nvSpPr>
        <p:spPr>
          <a:xfrm>
            <a:off x="473720" y="2807084"/>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Content Placeholder 2"/>
          <p:cNvSpPr>
            <a:spLocks noGrp="1"/>
          </p:cNvSpPr>
          <p:nvPr>
            <p:ph idx="14"/>
          </p:nvPr>
        </p:nvSpPr>
        <p:spPr>
          <a:xfrm>
            <a:off x="473720" y="4013968"/>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811403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4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60020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12/11/2017</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3" name="Content Placeholder 2"/>
          <p:cNvSpPr>
            <a:spLocks noGrp="1"/>
          </p:cNvSpPr>
          <p:nvPr>
            <p:ph idx="13"/>
          </p:nvPr>
        </p:nvSpPr>
        <p:spPr>
          <a:xfrm>
            <a:off x="473720" y="264168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Content Placeholder 2"/>
          <p:cNvSpPr>
            <a:spLocks noGrp="1"/>
          </p:cNvSpPr>
          <p:nvPr>
            <p:ph idx="14"/>
          </p:nvPr>
        </p:nvSpPr>
        <p:spPr>
          <a:xfrm>
            <a:off x="457200" y="368316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Content Placeholder 2"/>
          <p:cNvSpPr>
            <a:spLocks noGrp="1"/>
          </p:cNvSpPr>
          <p:nvPr>
            <p:ph idx="15"/>
          </p:nvPr>
        </p:nvSpPr>
        <p:spPr>
          <a:xfrm>
            <a:off x="457200" y="472464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03326231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5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82296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12/11/2017</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82296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734631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6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82296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12/11/2017</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82296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16"/>
          </p:nvPr>
        </p:nvSpPr>
        <p:spPr>
          <a:xfrm>
            <a:off x="4343400" y="3733800"/>
            <a:ext cx="3886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891597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Tree>
    <p:extLst>
      <p:ext uri="{BB962C8B-B14F-4D97-AF65-F5344CB8AC3E}">
        <p14:creationId xmlns:p14="http://schemas.microsoft.com/office/powerpoint/2010/main" val="306885795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idx="10"/>
          </p:nvPr>
        </p:nvSpPr>
        <p:spPr/>
        <p:txBody>
          <a:bodyPr/>
          <a:lstStyle/>
          <a:p>
            <a:endParaRPr lang="en-US"/>
          </a:p>
        </p:txBody>
      </p:sp>
      <p:sp>
        <p:nvSpPr>
          <p:cNvPr id="3" name="Date Placeholder 2"/>
          <p:cNvSpPr>
            <a:spLocks noGrp="1"/>
          </p:cNvSpPr>
          <p:nvPr>
            <p:ph type="dt" idx="1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40176008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5" name="Shape 55"/>
          <p:cNvSpPr txBox="1">
            <a:spLocks noGrp="1"/>
          </p:cNvSpPr>
          <p:nvPr>
            <p:ph type="body" idx="1"/>
          </p:nvPr>
        </p:nvSpPr>
        <p:spPr>
          <a:xfrm>
            <a:off x="457200" y="5368160"/>
            <a:ext cx="8229600" cy="916856"/>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826302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and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tabLst>
                <a:tab pos="176213" algn="l"/>
              </a:tabLst>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a:p>
            <a:pPr lvl="1"/>
            <a:endParaRPr lang="en-IN" dirty="0" smtClean="0"/>
          </a:p>
          <a:p>
            <a:pPr lvl="2"/>
            <a:endParaRPr lang="en-IN" dirty="0"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34289802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4" name="Content Placeholder 3"/>
          <p:cNvSpPr>
            <a:spLocks noGrp="1"/>
          </p:cNvSpPr>
          <p:nvPr>
            <p:ph sz="quarter" idx="18"/>
          </p:nvPr>
        </p:nvSpPr>
        <p:spPr>
          <a:xfrm>
            <a:off x="457200" y="5811838"/>
            <a:ext cx="8229600" cy="457200"/>
          </a:xfrm>
        </p:spPr>
        <p:txBody>
          <a:bodyPr/>
          <a:lstStyle>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7"/>
          <p:cNvSpPr>
            <a:spLocks noGrp="1"/>
          </p:cNvSpPr>
          <p:nvPr>
            <p:ph sz="quarter" idx="19"/>
          </p:nvPr>
        </p:nvSpPr>
        <p:spPr>
          <a:xfrm>
            <a:off x="3657601" y="6418263"/>
            <a:ext cx="479834" cy="29845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20"/>
          </p:nvPr>
        </p:nvSpPr>
        <p:spPr>
          <a:xfrm>
            <a:off x="5503863" y="6418263"/>
            <a:ext cx="453317"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Content Placeholder 13"/>
          <p:cNvSpPr>
            <a:spLocks noGrp="1"/>
          </p:cNvSpPr>
          <p:nvPr>
            <p:ph sz="quarter" idx="21"/>
          </p:nvPr>
        </p:nvSpPr>
        <p:spPr>
          <a:xfrm>
            <a:off x="7200900" y="6418263"/>
            <a:ext cx="576027"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Content Placeholder 5"/>
          <p:cNvSpPr>
            <a:spLocks noGrp="1"/>
          </p:cNvSpPr>
          <p:nvPr>
            <p:ph sz="quarter" idx="22"/>
          </p:nvPr>
        </p:nvSpPr>
        <p:spPr>
          <a:xfrm flipH="1">
            <a:off x="7976101" y="6418263"/>
            <a:ext cx="778599"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4479498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3" name="Shape 63"/>
          <p:cNvSpPr txBox="1">
            <a:spLocks noGrp="1"/>
          </p:cNvSpPr>
          <p:nvPr>
            <p:ph type="body" idx="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457200" y="1600200"/>
            <a:ext cx="8229600" cy="45259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18">
            <a:alphaModFix/>
          </a:blip>
          <a:srcRect/>
          <a:stretch/>
        </p:blipFill>
        <p:spPr>
          <a:xfrm>
            <a:off x="443972" y="6429709"/>
            <a:ext cx="917999" cy="279914"/>
          </a:xfrm>
          <a:prstGeom prst="rect">
            <a:avLst/>
          </a:prstGeom>
          <a:noFill/>
          <a:ln>
            <a:noFill/>
          </a:ln>
        </p:spPr>
      </p:pic>
      <p:sp>
        <p:nvSpPr>
          <p:cNvPr id="16" name="Text Placeholder 5"/>
          <p:cNvSpPr txBox="1">
            <a:spLocks/>
          </p:cNvSpPr>
          <p:nvPr userDrawn="1"/>
        </p:nvSpPr>
        <p:spPr>
          <a:xfrm>
            <a:off x="2743200" y="6474315"/>
            <a:ext cx="6077663" cy="229382"/>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smtClean="0">
                <a:solidFill>
                  <a:schemeClr val="tx1"/>
                </a:solidFill>
                <a:latin typeface="Verdana"/>
                <a:ea typeface="Verdana" panose="020B0604030504040204" pitchFamily="34" charset="0"/>
                <a:cs typeface="Verdana" panose="020B0604030504040204" pitchFamily="34" charset="0"/>
              </a:rPr>
              <a:t>Copyright © 2019, 2016, 2013 Pearson Education, Inc. All Rights 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Tree>
  </p:cSld>
  <p:clrMap bg1="lt1" tx1="dk1" bg2="dk2" tx2="lt2" accent1="accent1" accent2="accent2" accent3="accent3" accent4="accent4" accent5="accent5" accent6="accent6" hlink="hlink" folHlink="folHlink"/>
  <p:sldLayoutIdLst>
    <p:sldLayoutId id="2147483665" r:id="rId1"/>
    <p:sldLayoutId id="2147483666" r:id="rId2"/>
    <p:sldLayoutId id="2147483649" r:id="rId3"/>
    <p:sldLayoutId id="2147483668" r:id="rId4"/>
    <p:sldLayoutId id="2147483669" r:id="rId5"/>
    <p:sldLayoutId id="2147483651" r:id="rId6"/>
    <p:sldLayoutId id="2147483654" r:id="rId7"/>
    <p:sldLayoutId id="2147483655" r:id="rId8"/>
    <p:sldLayoutId id="2147483656" r:id="rId9"/>
    <p:sldLayoutId id="2147483667" r:id="rId10"/>
    <p:sldLayoutId id="2147483657" r:id="rId11"/>
    <p:sldLayoutId id="2147483673" r:id="rId12"/>
    <p:sldLayoutId id="2147483678" r:id="rId13"/>
    <p:sldLayoutId id="2147483679" r:id="rId14"/>
    <p:sldLayoutId id="2147483680" r:id="rId15"/>
    <p:sldLayoutId id="2147483681"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4">
            <a:alphaModFix/>
          </a:blip>
          <a:srcRect/>
          <a:stretch/>
        </p:blipFill>
        <p:spPr>
          <a:xfrm>
            <a:off x="443972" y="6429709"/>
            <a:ext cx="917999" cy="279914"/>
          </a:xfrm>
          <a:prstGeom prst="rect">
            <a:avLst/>
          </a:prstGeom>
          <a:noFill/>
          <a:ln>
            <a:noFill/>
          </a:ln>
        </p:spPr>
      </p:pic>
    </p:spTree>
    <p:extLst>
      <p:ext uri="{BB962C8B-B14F-4D97-AF65-F5344CB8AC3E}">
        <p14:creationId xmlns:p14="http://schemas.microsoft.com/office/powerpoint/2010/main" val="200283969"/>
      </p:ext>
    </p:extLst>
  </p:cSld>
  <p:clrMap bg1="lt1" tx1="dk1" bg2="dk2" tx2="lt2" accent1="accent1" accent2="accent2" accent3="accent3" accent4="accent4" accent5="accent5" accent6="accent6" hlink="hlink" folHlink="folHlink"/>
  <p:sldLayoutIdLst>
    <p:sldLayoutId id="2147483664" r:id="rId1"/>
    <p:sldLayoutId id="2147483693"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55588" marR="0" lvl="0" indent="-25603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3.xml"/><Relationship Id="rId1" Type="http://schemas.openxmlformats.org/officeDocument/2006/relationships/vmlDrawing" Target="../drawings/vmlDrawing2.vml"/><Relationship Id="rId6" Type="http://schemas.openxmlformats.org/officeDocument/2006/relationships/image" Target="../media/image8.wmf"/><Relationship Id="rId5" Type="http://schemas.openxmlformats.org/officeDocument/2006/relationships/oleObject" Target="../embeddings/oleObject3.bin"/><Relationship Id="rId4" Type="http://schemas.openxmlformats.org/officeDocument/2006/relationships/image" Target="../media/image7.wmf"/></Relationships>
</file>

<file path=ppt/slides/_rels/slide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3.xml"/><Relationship Id="rId1" Type="http://schemas.openxmlformats.org/officeDocument/2006/relationships/vmlDrawing" Target="../drawings/vmlDrawing3.vml"/><Relationship Id="rId4" Type="http://schemas.openxmlformats.org/officeDocument/2006/relationships/image" Target="../media/image11.w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3.xml"/><Relationship Id="rId1" Type="http://schemas.openxmlformats.org/officeDocument/2006/relationships/vmlDrawing" Target="../drawings/vmlDrawing4.vml"/><Relationship Id="rId4" Type="http://schemas.openxmlformats.org/officeDocument/2006/relationships/image" Target="../media/image12.wmf"/></Relationships>
</file>

<file path=ppt/slides/_rels/slide2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10.xml"/><Relationship Id="rId1" Type="http://schemas.openxmlformats.org/officeDocument/2006/relationships/vmlDrawing" Target="../drawings/vmlDrawing5.vml"/><Relationship Id="rId6" Type="http://schemas.openxmlformats.org/officeDocument/2006/relationships/image" Target="../media/image16.wmf"/><Relationship Id="rId5" Type="http://schemas.openxmlformats.org/officeDocument/2006/relationships/oleObject" Target="../embeddings/oleObject7.bin"/><Relationship Id="rId4" Type="http://schemas.openxmlformats.org/officeDocument/2006/relationships/image" Target="../media/image15.w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8" Type="http://schemas.openxmlformats.org/officeDocument/2006/relationships/image" Target="../media/image19.wmf"/><Relationship Id="rId13" Type="http://schemas.openxmlformats.org/officeDocument/2006/relationships/oleObject" Target="../embeddings/oleObject13.bin"/><Relationship Id="rId3" Type="http://schemas.openxmlformats.org/officeDocument/2006/relationships/oleObject" Target="../embeddings/oleObject8.bin"/><Relationship Id="rId7" Type="http://schemas.openxmlformats.org/officeDocument/2006/relationships/oleObject" Target="../embeddings/oleObject10.bin"/><Relationship Id="rId12" Type="http://schemas.openxmlformats.org/officeDocument/2006/relationships/image" Target="../media/image21.wmf"/><Relationship Id="rId2" Type="http://schemas.openxmlformats.org/officeDocument/2006/relationships/slideLayout" Target="../slideLayouts/slideLayout5.xml"/><Relationship Id="rId1" Type="http://schemas.openxmlformats.org/officeDocument/2006/relationships/vmlDrawing" Target="../drawings/vmlDrawing6.vml"/><Relationship Id="rId6" Type="http://schemas.openxmlformats.org/officeDocument/2006/relationships/image" Target="../media/image18.wmf"/><Relationship Id="rId11" Type="http://schemas.openxmlformats.org/officeDocument/2006/relationships/oleObject" Target="../embeddings/oleObject12.bin"/><Relationship Id="rId5" Type="http://schemas.openxmlformats.org/officeDocument/2006/relationships/oleObject" Target="../embeddings/oleObject9.bin"/><Relationship Id="rId10" Type="http://schemas.openxmlformats.org/officeDocument/2006/relationships/image" Target="../media/image20.wmf"/><Relationship Id="rId4" Type="http://schemas.openxmlformats.org/officeDocument/2006/relationships/image" Target="../media/image17.wmf"/><Relationship Id="rId9" Type="http://schemas.openxmlformats.org/officeDocument/2006/relationships/oleObject" Target="../embeddings/oleObject11.bin"/><Relationship Id="rId14" Type="http://schemas.openxmlformats.org/officeDocument/2006/relationships/image" Target="../media/image22.w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Layout" Target="../slideLayouts/slideLayout3.xml"/><Relationship Id="rId1" Type="http://schemas.openxmlformats.org/officeDocument/2006/relationships/vmlDrawing" Target="../drawings/vmlDrawing7.vml"/><Relationship Id="rId4" Type="http://schemas.openxmlformats.org/officeDocument/2006/relationships/image" Target="../media/image24.w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Layout" Target="../slideLayouts/slideLayout10.xml"/><Relationship Id="rId1" Type="http://schemas.openxmlformats.org/officeDocument/2006/relationships/vmlDrawing" Target="../drawings/vmlDrawing8.vml"/><Relationship Id="rId4" Type="http://schemas.openxmlformats.org/officeDocument/2006/relationships/image" Target="../media/image25.w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Layout" Target="../slideLayouts/slideLayout3.xml"/><Relationship Id="rId1" Type="http://schemas.openxmlformats.org/officeDocument/2006/relationships/vmlDrawing" Target="../drawings/vmlDrawing9.vml"/><Relationship Id="rId6" Type="http://schemas.openxmlformats.org/officeDocument/2006/relationships/image" Target="../media/image27.wmf"/><Relationship Id="rId5" Type="http://schemas.openxmlformats.org/officeDocument/2006/relationships/oleObject" Target="../embeddings/oleObject17.bin"/><Relationship Id="rId4" Type="http://schemas.openxmlformats.org/officeDocument/2006/relationships/image" Target="../media/image26.wmf"/></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Layout" Target="../slideLayouts/slideLayout3.xml"/><Relationship Id="rId1" Type="http://schemas.openxmlformats.org/officeDocument/2006/relationships/vmlDrawing" Target="../drawings/vmlDrawing10.vml"/><Relationship Id="rId4" Type="http://schemas.openxmlformats.org/officeDocument/2006/relationships/image" Target="../media/image30.wmf"/></Relationships>
</file>

<file path=ppt/slides/_rels/slide41.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Layout" Target="../slideLayouts/slideLayout3.xml"/><Relationship Id="rId1" Type="http://schemas.openxmlformats.org/officeDocument/2006/relationships/vmlDrawing" Target="../drawings/vmlDrawing11.vml"/><Relationship Id="rId4" Type="http://schemas.openxmlformats.org/officeDocument/2006/relationships/image" Target="../media/image33.wmf"/></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Layout" Target="../slideLayouts/slideLayout3.xml"/><Relationship Id="rId1" Type="http://schemas.openxmlformats.org/officeDocument/2006/relationships/vmlDrawing" Target="../drawings/vmlDrawing12.vml"/><Relationship Id="rId4" Type="http://schemas.openxmlformats.org/officeDocument/2006/relationships/image" Target="../media/image34.wmf"/></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Layout" Target="../slideLayouts/slideLayout13.xml"/><Relationship Id="rId1" Type="http://schemas.openxmlformats.org/officeDocument/2006/relationships/vmlDrawing" Target="../drawings/vmlDrawing13.vml"/><Relationship Id="rId6" Type="http://schemas.openxmlformats.org/officeDocument/2006/relationships/image" Target="../media/image36.wmf"/><Relationship Id="rId5" Type="http://schemas.openxmlformats.org/officeDocument/2006/relationships/oleObject" Target="../embeddings/oleObject22.bin"/><Relationship Id="rId4" Type="http://schemas.openxmlformats.org/officeDocument/2006/relationships/image" Target="../media/image35.wm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Layout" Target="../slideLayouts/slideLayout13.xml"/><Relationship Id="rId1" Type="http://schemas.openxmlformats.org/officeDocument/2006/relationships/vmlDrawing" Target="../drawings/vmlDrawing14.vml"/><Relationship Id="rId4" Type="http://schemas.openxmlformats.org/officeDocument/2006/relationships/image" Target="../media/image38.wmf"/></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Layout" Target="../slideLayouts/slideLayout3.xml"/><Relationship Id="rId1" Type="http://schemas.openxmlformats.org/officeDocument/2006/relationships/vmlDrawing" Target="../drawings/vmlDrawing15.vml"/><Relationship Id="rId6" Type="http://schemas.openxmlformats.org/officeDocument/2006/relationships/image" Target="../media/image40.wmf"/><Relationship Id="rId5" Type="http://schemas.openxmlformats.org/officeDocument/2006/relationships/oleObject" Target="../embeddings/oleObject25.bin"/><Relationship Id="rId4" Type="http://schemas.openxmlformats.org/officeDocument/2006/relationships/image" Target="../media/image39.wm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slideLayout" Target="../slideLayouts/slideLayout10.xml"/><Relationship Id="rId1" Type="http://schemas.openxmlformats.org/officeDocument/2006/relationships/vmlDrawing" Target="../drawings/vmlDrawing1.vml"/><Relationship Id="rId5" Type="http://schemas.openxmlformats.org/officeDocument/2006/relationships/image" Target="../media/image3.wmf"/><Relationship Id="rId4" Type="http://schemas.openxmlformats.org/officeDocument/2006/relationships/oleObject" Target="../embeddings/oleObject1.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15371"/>
            <a:ext cx="8363663" cy="961482"/>
          </a:xfrm>
        </p:spPr>
        <p:txBody>
          <a:bodyPr anchor="ctr"/>
          <a:lstStyle/>
          <a:p>
            <a:r>
              <a:rPr lang="en-US" dirty="0"/>
              <a:t>Supply Chain Management: Strategy, Planning, and Operation</a:t>
            </a:r>
            <a:endParaRPr lang="en-US" dirty="0">
              <a:solidFill>
                <a:schemeClr val="tx2"/>
              </a:solidFill>
            </a:endParaRPr>
          </a:p>
        </p:txBody>
      </p:sp>
      <p:sp>
        <p:nvSpPr>
          <p:cNvPr id="3" name="Text Placeholder 2"/>
          <p:cNvSpPr>
            <a:spLocks noGrp="1"/>
          </p:cNvSpPr>
          <p:nvPr>
            <p:ph type="body" idx="1"/>
          </p:nvPr>
        </p:nvSpPr>
        <p:spPr>
          <a:xfrm>
            <a:off x="457199" y="1266231"/>
            <a:ext cx="8229600" cy="389592"/>
          </a:xfrm>
        </p:spPr>
        <p:txBody>
          <a:bodyPr/>
          <a:lstStyle/>
          <a:p>
            <a:r>
              <a:rPr lang="en-US" dirty="0" smtClean="0">
                <a:latin typeface="+mn-lt"/>
              </a:rPr>
              <a:t>Seventh Edition</a:t>
            </a:r>
            <a:endParaRPr lang="en-US" dirty="0">
              <a:latin typeface="+mn-lt"/>
            </a:endParaRPr>
          </a:p>
        </p:txBody>
      </p:sp>
      <p:sp>
        <p:nvSpPr>
          <p:cNvPr id="4" name="Text Placeholder 3"/>
          <p:cNvSpPr>
            <a:spLocks noGrp="1"/>
          </p:cNvSpPr>
          <p:nvPr>
            <p:ph type="body" idx="2"/>
          </p:nvPr>
        </p:nvSpPr>
        <p:spPr>
          <a:xfrm>
            <a:off x="5029200" y="1930400"/>
            <a:ext cx="3657600" cy="1094683"/>
          </a:xfrm>
        </p:spPr>
        <p:txBody>
          <a:bodyPr/>
          <a:lstStyle/>
          <a:p>
            <a:pPr lvl="0" algn="ctr"/>
            <a:r>
              <a:rPr lang="en-US" b="1" dirty="0">
                <a:latin typeface="+mn-lt"/>
              </a:rPr>
              <a:t>Chapter </a:t>
            </a:r>
            <a:r>
              <a:rPr lang="en-US" b="1" dirty="0" smtClean="0">
                <a:latin typeface="+mn-lt"/>
              </a:rPr>
              <a:t>5</a:t>
            </a:r>
            <a:endParaRPr lang="en-US" b="1" dirty="0">
              <a:latin typeface="+mn-lt"/>
            </a:endParaRPr>
          </a:p>
        </p:txBody>
      </p:sp>
      <p:sp>
        <p:nvSpPr>
          <p:cNvPr id="5" name="Text Placeholder 4"/>
          <p:cNvSpPr>
            <a:spLocks noGrp="1"/>
          </p:cNvSpPr>
          <p:nvPr>
            <p:ph type="body" idx="3"/>
          </p:nvPr>
        </p:nvSpPr>
        <p:spPr>
          <a:xfrm>
            <a:off x="5029200" y="3114461"/>
            <a:ext cx="3657600" cy="765208"/>
          </a:xfrm>
        </p:spPr>
        <p:txBody>
          <a:bodyPr/>
          <a:lstStyle/>
          <a:p>
            <a:pPr algn="ctr"/>
            <a:r>
              <a:rPr lang="en-IN" dirty="0">
                <a:latin typeface="+mn-lt"/>
              </a:rPr>
              <a:t>Network Design in </a:t>
            </a:r>
            <a:r>
              <a:rPr lang="en-IN" dirty="0" smtClean="0">
                <a:latin typeface="+mn-lt"/>
              </a:rPr>
              <a:t>the Supply </a:t>
            </a:r>
            <a:r>
              <a:rPr lang="en-IN" dirty="0">
                <a:latin typeface="+mn-lt"/>
              </a:rPr>
              <a:t>Chain</a:t>
            </a:r>
            <a:endParaRPr lang="en-US" sz="2400" dirty="0">
              <a:latin typeface="+mn-lt"/>
            </a:endParaRPr>
          </a:p>
        </p:txBody>
      </p:sp>
      <p:pic>
        <p:nvPicPr>
          <p:cNvPr id="9" name="Picture 8" descr="Front cover: Supply Chain Management: Strategy, Planning, and Operation Seventh Edition by Chopra."/>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676" y="1752820"/>
            <a:ext cx="3598949" cy="4390364"/>
          </a:xfrm>
          <a:prstGeom prst="rect">
            <a:avLst/>
          </a:prstGeom>
          <a:ln w="6350" cmpd="sng">
            <a:solidFill>
              <a:schemeClr val="tx1"/>
            </a:solidFill>
          </a:ln>
        </p:spPr>
      </p:pic>
      <p:sp>
        <p:nvSpPr>
          <p:cNvPr id="6" name="Text Placeholder 5"/>
          <p:cNvSpPr>
            <a:spLocks noGrp="1"/>
          </p:cNvSpPr>
          <p:nvPr>
            <p:ph type="body" idx="13"/>
          </p:nvPr>
        </p:nvSpPr>
        <p:spPr>
          <a:xfrm>
            <a:off x="2756848" y="6474315"/>
            <a:ext cx="6077663" cy="229382"/>
          </a:xfrm>
        </p:spPr>
        <p:txBody>
          <a:bodyPr anchor="ctr"/>
          <a:lstStyle/>
          <a:p>
            <a:pPr algn="r"/>
            <a:r>
              <a:rPr lang="en-US" altLang="en-US" sz="1200" dirty="0" smtClean="0">
                <a:solidFill>
                  <a:schemeClr val="tx1"/>
                </a:solidFill>
                <a:latin typeface="Verdana"/>
                <a:ea typeface="Verdana" panose="020B0604030504040204" pitchFamily="34" charset="0"/>
                <a:cs typeface="Verdana" panose="020B0604030504040204" pitchFamily="34" charset="0"/>
              </a:rPr>
              <a:t>Copyright © 2019, 2016, 2013 Pearson Education, Inc. All Rights 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1404159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2</a:t>
            </a:r>
            <a:endParaRPr lang="en-US"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Network design decisions are influenced by non-quantifiable factors including strategic, competitive, political, and infrastructure. These decisions are also influenced by quantifiable factors including desired response time and service levels, total logistics costs, and taxes and tariffs. Network design decisions should be checked for robustness in the face of fluctuations in demand, costs, and exchange </a:t>
            </a:r>
            <a:r>
              <a:rPr lang="en-US" sz="2400" kern="1200" dirty="0" smtClean="0">
                <a:solidFill>
                  <a:srgbClr val="000000"/>
                </a:solidFill>
                <a:latin typeface="Arial (Body)"/>
                <a:ea typeface="+mn-ea"/>
                <a:cs typeface="+mn-cs"/>
              </a:rPr>
              <a:t>rates.</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24106400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7854287" cy="1231076"/>
          </a:xfrm>
        </p:spPr>
        <p:txBody>
          <a:bodyPr wrap="square" tIns="91425">
            <a:spAutoFit/>
          </a:bodyPr>
          <a:lstStyle/>
          <a:p>
            <a:pPr lvl="0" defTabSz="457200">
              <a:spcBef>
                <a:spcPct val="0"/>
              </a:spcBef>
              <a:buClrTx/>
            </a:pPr>
            <a:r>
              <a:rPr lang="en-US" kern="1200" dirty="0" smtClean="0">
                <a:latin typeface="Times New Roman" panose="02020603050405020304" pitchFamily="18" charset="0"/>
                <a:ea typeface="+mj-ea"/>
                <a:cs typeface="+mj-cs"/>
              </a:rPr>
              <a:t>Framework for Network Design Decisions </a:t>
            </a:r>
            <a:r>
              <a:rPr lang="en-US" sz="2000" b="0" kern="1200" dirty="0" smtClean="0">
                <a:latin typeface="Times New Roman" panose="02020603050405020304" pitchFamily="18" charset="0"/>
                <a:ea typeface="+mj-ea"/>
                <a:cs typeface="+mj-cs"/>
              </a:rPr>
              <a:t>(1 of 4)</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Maximize the overall profitability of the supply chain network while providing customers with the appropriate responsiveness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Many trade-offs during network design</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Network design models used</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to decide on locations and capacities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to assign current demand to facilities and identify transportation lanes</a:t>
            </a:r>
          </a:p>
        </p:txBody>
      </p:sp>
    </p:spTree>
    <p:extLst>
      <p:ext uri="{BB962C8B-B14F-4D97-AF65-F5344CB8AC3E}">
        <p14:creationId xmlns:p14="http://schemas.microsoft.com/office/powerpoint/2010/main" val="258462386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wrap="square" tIns="91425">
            <a:spAutoFit/>
          </a:bodyPr>
          <a:lstStyle/>
          <a:p>
            <a:pPr lvl="0" defTabSz="457200">
              <a:spcBef>
                <a:spcPct val="0"/>
              </a:spcBef>
              <a:buClrTx/>
            </a:pPr>
            <a:r>
              <a:rPr lang="en-US" kern="1200" dirty="0" smtClean="0">
                <a:latin typeface="Times New Roman" panose="02020603050405020304" pitchFamily="18" charset="0"/>
                <a:ea typeface="+mj-ea"/>
                <a:cs typeface="+mj-cs"/>
              </a:rPr>
              <a:t>Figure 5-2 Framework for Network Design Decisions</a:t>
            </a:r>
            <a:endParaRPr lang="en-US" sz="2000" b="0" kern="1200" dirty="0">
              <a:latin typeface="Times New Roman" panose="02020603050405020304" pitchFamily="18" charset="0"/>
              <a:ea typeface="+mj-ea"/>
              <a:cs typeface="+mj-cs"/>
            </a:endParaRPr>
          </a:p>
        </p:txBody>
      </p:sp>
      <p:pic>
        <p:nvPicPr>
          <p:cNvPr id="5" name="Picture 4" descr="The framework for network design decisions shows 4 phases. They are as follows. Phase 1, supply chain strategy. Phase 2, regional facility configuration. Phase 3, desirable sites. Phase 4, location choices. Phase 1, supply chain strategy, is determined by analyzing the following. Competitive strategy. Internal constraints, such as capital, growth strategy, existing network. Global competition. Phase 2, regional facility configuration, can be determined by the following. Production technologies such as cost, scale and or scope impact, support required, and flexibility. Competitive environment. Aggregate factor and logistics costs. Tariffs and tax incentives. Regional demand, like size, growth, homogeneity, and local specifications. Political, exchange rate, and demand risk. Components affecting phase 3, desirable sites, are as follows. Production methods, like skill need and response time. Available infrastructure. Phase 4, location choices, are determined by the following. Production technologies. Factor costs, such as labor materials, site specific. Tariffs and tax incentives. Regional demand. Political, exchange rate, and demand risk. Logistics costs, such as transport, inventory, and coordination."/>
          <p:cNvPicPr>
            <a:picLocks noChangeAspect="1"/>
          </p:cNvPicPr>
          <p:nvPr/>
        </p:nvPicPr>
        <p:blipFill>
          <a:blip r:embed="rId2"/>
          <a:stretch>
            <a:fillRect/>
          </a:stretch>
        </p:blipFill>
        <p:spPr>
          <a:xfrm>
            <a:off x="1598514" y="1597515"/>
            <a:ext cx="5959672" cy="4566990"/>
          </a:xfrm>
          <a:prstGeom prst="rect">
            <a:avLst/>
          </a:prstGeom>
        </p:spPr>
      </p:pic>
    </p:spTree>
    <p:extLst>
      <p:ext uri="{BB962C8B-B14F-4D97-AF65-F5344CB8AC3E}">
        <p14:creationId xmlns:p14="http://schemas.microsoft.com/office/powerpoint/2010/main" val="48636388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7889966" cy="1231076"/>
          </a:xfrm>
        </p:spPr>
        <p:txBody>
          <a:bodyPr wrap="square" tIns="91425">
            <a:spAutoFit/>
          </a:bodyPr>
          <a:lstStyle/>
          <a:p>
            <a:pPr lvl="0" defTabSz="457200">
              <a:spcBef>
                <a:spcPct val="0"/>
              </a:spcBef>
              <a:buClrTx/>
            </a:pPr>
            <a:r>
              <a:rPr lang="en-US" kern="1200" dirty="0" smtClean="0">
                <a:latin typeface="Times New Roman" panose="02020603050405020304" pitchFamily="18" charset="0"/>
                <a:ea typeface="+mj-ea"/>
                <a:cs typeface="+mj-cs"/>
              </a:rPr>
              <a:t>Framework for Network Design Decisions </a:t>
            </a:r>
            <a:r>
              <a:rPr lang="en-US" sz="2000" b="0" kern="1200" dirty="0" smtClean="0">
                <a:latin typeface="Times New Roman" panose="02020603050405020304" pitchFamily="18" charset="0"/>
                <a:ea typeface="+mj-ea"/>
                <a:cs typeface="+mj-cs"/>
              </a:rPr>
              <a:t>(2 of 4)</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2339072"/>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b="1" kern="1200" dirty="0" smtClean="0">
                <a:solidFill>
                  <a:srgbClr val="000000"/>
                </a:solidFill>
                <a:latin typeface="Arial (Body)"/>
                <a:ea typeface="+mn-ea"/>
                <a:cs typeface="+mn-cs"/>
              </a:rPr>
              <a:t>Phase I</a:t>
            </a:r>
            <a:r>
              <a:rPr lang="en-US" sz="2400" b="1" kern="1200" dirty="0">
                <a:solidFill>
                  <a:srgbClr val="000000"/>
                </a:solidFill>
                <a:latin typeface="Arial (Body)"/>
                <a:ea typeface="+mn-ea"/>
                <a:cs typeface="+mn-cs"/>
              </a:rPr>
              <a:t>: Define a Supply Chain Strategy/Design</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Clear definition of the firm’s competitive strategy</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Forecast the likely evolution of global competition</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Identify constraints on available capital</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Determine broad supply strategy</a:t>
            </a:r>
          </a:p>
        </p:txBody>
      </p:sp>
    </p:spTree>
    <p:extLst>
      <p:ext uri="{BB962C8B-B14F-4D97-AF65-F5344CB8AC3E}">
        <p14:creationId xmlns:p14="http://schemas.microsoft.com/office/powerpoint/2010/main" val="264679775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7511143" cy="1231076"/>
          </a:xfrm>
        </p:spPr>
        <p:txBody>
          <a:bodyPr wrap="square" tIns="91425">
            <a:spAutoFit/>
          </a:bodyPr>
          <a:lstStyle/>
          <a:p>
            <a:pPr lvl="0" defTabSz="457200">
              <a:spcBef>
                <a:spcPct val="0"/>
              </a:spcBef>
              <a:buClrTx/>
            </a:pPr>
            <a:r>
              <a:rPr lang="en-US" kern="1200" dirty="0" smtClean="0">
                <a:latin typeface="Times New Roman" panose="02020603050405020304" pitchFamily="18" charset="0"/>
                <a:ea typeface="+mj-ea"/>
                <a:cs typeface="+mj-cs"/>
              </a:rPr>
              <a:t>Framework for Network Design Decisions </a:t>
            </a:r>
            <a:r>
              <a:rPr lang="en-US" sz="2000" b="0" kern="1200" dirty="0" smtClean="0">
                <a:latin typeface="Times New Roman" panose="02020603050405020304" pitchFamily="18" charset="0"/>
                <a:ea typeface="+mj-ea"/>
                <a:cs typeface="+mj-cs"/>
              </a:rPr>
              <a:t>(3 of 4)</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3893343"/>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b="1" kern="1200" dirty="0" smtClean="0">
                <a:solidFill>
                  <a:srgbClr val="000000"/>
                </a:solidFill>
                <a:latin typeface="Arial (Body)"/>
                <a:ea typeface="+mn-ea"/>
                <a:cs typeface="+mn-cs"/>
              </a:rPr>
              <a:t>Phase II: Define the Regional Facility Configuration</a:t>
            </a:r>
          </a:p>
          <a:p>
            <a:pPr marL="741553" lvl="1" indent="-284353" defTabSz="457200">
              <a:spcAft>
                <a:spcPct val="0"/>
              </a:spcAft>
              <a:buFont typeface="Arial" panose="020B0604020202020204" pitchFamily="34" charset="0"/>
            </a:pPr>
            <a:r>
              <a:rPr lang="en-US" sz="2400" kern="1200" dirty="0" smtClean="0">
                <a:solidFill>
                  <a:srgbClr val="000000"/>
                </a:solidFill>
                <a:latin typeface="Arial (Body)"/>
                <a:ea typeface="+mn-ea"/>
                <a:cs typeface="+mn-cs"/>
              </a:rPr>
              <a:t>Forecast of the demand by country or region</a:t>
            </a:r>
          </a:p>
          <a:p>
            <a:pPr marL="741553" lvl="1" indent="-284353" defTabSz="457200">
              <a:spcAft>
                <a:spcPct val="0"/>
              </a:spcAft>
              <a:buFont typeface="Arial" panose="020B0604020202020204" pitchFamily="34" charset="0"/>
            </a:pPr>
            <a:r>
              <a:rPr lang="en-US" sz="2400" kern="1200" dirty="0" smtClean="0">
                <a:solidFill>
                  <a:srgbClr val="000000"/>
                </a:solidFill>
                <a:latin typeface="Arial (Body)"/>
                <a:ea typeface="+mn-ea"/>
                <a:cs typeface="+mn-cs"/>
              </a:rPr>
              <a:t>Identify </a:t>
            </a:r>
            <a:r>
              <a:rPr lang="en-US" sz="2400" kern="1200" dirty="0">
                <a:solidFill>
                  <a:srgbClr val="000000"/>
                </a:solidFill>
                <a:latin typeface="Arial (Body)"/>
                <a:ea typeface="+mn-ea"/>
                <a:cs typeface="+mn-cs"/>
              </a:rPr>
              <a:t>fixed and variable costs, economies of scale or scope</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Identify regional tariffs, requirements for local production, tax incentives, and export or import restrictions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Identify competitors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Identify demand risk, exchange-rate risk, political risk</a:t>
            </a:r>
          </a:p>
        </p:txBody>
      </p:sp>
    </p:spTree>
    <p:extLst>
      <p:ext uri="{BB962C8B-B14F-4D97-AF65-F5344CB8AC3E}">
        <p14:creationId xmlns:p14="http://schemas.microsoft.com/office/powerpoint/2010/main" val="334156714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7908878" cy="1231076"/>
          </a:xfrm>
        </p:spPr>
        <p:txBody>
          <a:bodyPr wrap="square" tIns="91425">
            <a:spAutoFit/>
          </a:bodyPr>
          <a:lstStyle/>
          <a:p>
            <a:pPr lvl="0" defTabSz="457200">
              <a:spcBef>
                <a:spcPct val="0"/>
              </a:spcBef>
              <a:buClrTx/>
            </a:pPr>
            <a:r>
              <a:rPr lang="en-US" kern="1200" dirty="0" smtClean="0">
                <a:latin typeface="Times New Roman" panose="02020603050405020304" pitchFamily="18" charset="0"/>
                <a:ea typeface="+mj-ea"/>
                <a:cs typeface="+mj-cs"/>
              </a:rPr>
              <a:t>Framework for Network Design Decisions </a:t>
            </a:r>
            <a:r>
              <a:rPr lang="en-US" sz="2000" b="0" kern="1200" dirty="0" smtClean="0">
                <a:latin typeface="Times New Roman" panose="02020603050405020304" pitchFamily="18" charset="0"/>
                <a:ea typeface="+mj-ea"/>
                <a:cs typeface="+mj-cs"/>
              </a:rPr>
              <a:t>(4 of 4)</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2008212"/>
          </a:xfrm>
        </p:spPr>
        <p:txBody>
          <a:bodyPr wrap="square" lIns="91425" tIns="91425" rIns="91425" bIns="91425">
            <a:spAutoFit/>
          </a:bodyPr>
          <a:lstStyle/>
          <a:p>
            <a:pPr marL="255651" lvl="0" indent="-255651" defTabSz="457200">
              <a:spcAft>
                <a:spcPct val="0"/>
              </a:spcAft>
              <a:tabLst/>
            </a:pPr>
            <a:r>
              <a:rPr lang="en-US" sz="2400" b="1" kern="1200" dirty="0" smtClean="0">
                <a:solidFill>
                  <a:srgbClr val="000000"/>
                </a:solidFill>
                <a:latin typeface="Arial (Body)"/>
              </a:rPr>
              <a:t>Phase III: Select a Set of Desirable Potential Sites</a:t>
            </a:r>
            <a:endParaRPr lang="en-US" sz="2400" b="1" kern="1200" dirty="0">
              <a:solidFill>
                <a:srgbClr val="000000"/>
              </a:solidFill>
              <a:latin typeface="Arial (Body)"/>
            </a:endParaRPr>
          </a:p>
          <a:p>
            <a:pPr marL="741553" lvl="1" indent="-284353" defTabSz="457200">
              <a:spcAft>
                <a:spcPct val="0"/>
              </a:spcAft>
              <a:buFont typeface="Arial" panose="020B0604020202020204" pitchFamily="34" charset="0"/>
            </a:pPr>
            <a:r>
              <a:rPr lang="en-US" sz="2400" kern="1200" dirty="0">
                <a:solidFill>
                  <a:srgbClr val="000000"/>
                </a:solidFill>
                <a:latin typeface="Arial (Body)"/>
              </a:rPr>
              <a:t>Hard infrastructure requirements</a:t>
            </a:r>
          </a:p>
          <a:p>
            <a:pPr marL="741553" lvl="1" indent="-284353" defTabSz="457200">
              <a:spcAft>
                <a:spcPct val="0"/>
              </a:spcAft>
              <a:buFont typeface="Arial" panose="020B0604020202020204" pitchFamily="34" charset="0"/>
            </a:pPr>
            <a:r>
              <a:rPr lang="en-US" sz="2400" kern="1200" dirty="0">
                <a:solidFill>
                  <a:srgbClr val="000000"/>
                </a:solidFill>
                <a:latin typeface="Arial (Body)"/>
              </a:rPr>
              <a:t>Soft infrastructure requirements</a:t>
            </a:r>
          </a:p>
          <a:p>
            <a:pPr marL="255651" lvl="0" indent="-255651" defTabSz="457200">
              <a:spcAft>
                <a:spcPct val="0"/>
              </a:spcAft>
              <a:tabLst/>
            </a:pPr>
            <a:r>
              <a:rPr lang="en-US" sz="2400" b="1" kern="1200" dirty="0">
                <a:solidFill>
                  <a:srgbClr val="000000"/>
                </a:solidFill>
                <a:latin typeface="Arial (Body)"/>
              </a:rPr>
              <a:t>Phase </a:t>
            </a:r>
            <a:r>
              <a:rPr lang="en-US" sz="2400" b="1" kern="1200" dirty="0" smtClean="0">
                <a:solidFill>
                  <a:srgbClr val="000000"/>
                </a:solidFill>
                <a:latin typeface="Arial (Body)"/>
              </a:rPr>
              <a:t>IV: </a:t>
            </a:r>
            <a:r>
              <a:rPr lang="en-US" sz="2400" b="1" kern="1200" dirty="0">
                <a:solidFill>
                  <a:srgbClr val="000000"/>
                </a:solidFill>
                <a:latin typeface="Arial (Body)"/>
              </a:rPr>
              <a:t>Location Choices and Market Allocation</a:t>
            </a:r>
          </a:p>
        </p:txBody>
      </p:sp>
    </p:spTree>
    <p:extLst>
      <p:ext uri="{BB962C8B-B14F-4D97-AF65-F5344CB8AC3E}">
        <p14:creationId xmlns:p14="http://schemas.microsoft.com/office/powerpoint/2010/main" val="109268853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3</a:t>
            </a:r>
            <a:endParaRPr lang="en-US"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p:txBody>
          <a:bodyPr wrap="square" lIns="91425" tIns="91425" rIns="91425" bIns="91425">
            <a:spAutoFit/>
          </a:bodyPr>
          <a:lstStyle/>
          <a:p>
            <a:pPr marL="0" lvl="0" indent="0" defTabSz="457200">
              <a:spcAft>
                <a:spcPct val="0"/>
              </a:spcAft>
              <a:buSzPct val="100000"/>
              <a:buNone/>
            </a:pPr>
            <a:r>
              <a:rPr lang="en-US" sz="2000" kern="1200" dirty="0">
                <a:solidFill>
                  <a:srgbClr val="000000"/>
                </a:solidFill>
                <a:latin typeface="Arial (Body)"/>
                <a:ea typeface="+mn-ea"/>
                <a:cs typeface="+mn-cs"/>
              </a:rPr>
              <a:t>The goal of network design is to maximize the supply chain’s long-term profitability. The process starts by defining the supply chain strategy, which must be aligned with the competitive strategy of the firm. The supply chain strategy, regional demand, costs, infrastructure, and competitive environment are used to define a regional facility configuration. For regions where facilities are to be located, potentially attractive sites are then selected based on costs and available infrastructure. The optimal configuration is determined from the potential sites using demand, logistics cost, factor costs, taxes, and margins in different markets. The robustness of the network should be checked in the context of various risks and uncertainties faced by the supply chain. The allocation of markets to facilities should be revised as demand and costs </a:t>
            </a:r>
            <a:r>
              <a:rPr lang="en-US" sz="2000" kern="1200" dirty="0" smtClean="0">
                <a:solidFill>
                  <a:srgbClr val="000000"/>
                </a:solidFill>
                <a:latin typeface="Arial (Body)"/>
                <a:ea typeface="+mn-ea"/>
                <a:cs typeface="+mn-cs"/>
              </a:rPr>
              <a:t>change.</a:t>
            </a:r>
            <a:endParaRPr lang="en-US" sz="2000" kern="1200" dirty="0">
              <a:solidFill>
                <a:srgbClr val="000000"/>
              </a:solidFill>
              <a:latin typeface="Arial (Body)"/>
              <a:ea typeface="+mn-ea"/>
              <a:cs typeface="+mn-cs"/>
            </a:endParaRPr>
          </a:p>
        </p:txBody>
      </p:sp>
    </p:spTree>
    <p:extLst>
      <p:ext uri="{BB962C8B-B14F-4D97-AF65-F5344CB8AC3E}">
        <p14:creationId xmlns:p14="http://schemas.microsoft.com/office/powerpoint/2010/main" val="13382259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Models for Designing a Regional Network Configuration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Inputs Required By Region</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Demand</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Desired response time</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Fixed cost of opening a facility</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Variable cost of labor and material</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Inventory holding cost</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Transportation cost between pairs of regions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Sale price of product</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Taxes and tariffs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Potential facility capacity</a:t>
            </a:r>
          </a:p>
        </p:txBody>
      </p:sp>
    </p:spTree>
    <p:extLst>
      <p:ext uri="{BB962C8B-B14F-4D97-AF65-F5344CB8AC3E}">
        <p14:creationId xmlns:p14="http://schemas.microsoft.com/office/powerpoint/2010/main" val="146634410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nchor="b">
            <a:spAutoFit/>
          </a:bodyPr>
          <a:lstStyle/>
          <a:p>
            <a:pPr lvl="0" defTabSz="457200">
              <a:spcBef>
                <a:spcPct val="0"/>
              </a:spcBef>
              <a:buClrTx/>
            </a:pPr>
            <a:r>
              <a:rPr lang="en-US" kern="1200" dirty="0">
                <a:latin typeface="Times New Roman" panose="02020603050405020304" pitchFamily="18" charset="0"/>
              </a:rPr>
              <a:t>Models for Designing a Regional Network </a:t>
            </a:r>
            <a:r>
              <a:rPr lang="en-US" kern="1200" dirty="0" smtClean="0">
                <a:latin typeface="Times New Roman" panose="02020603050405020304" pitchFamily="18" charset="0"/>
              </a:rPr>
              <a:t>Configuration </a:t>
            </a:r>
            <a:r>
              <a:rPr lang="en-US" sz="2000" b="0" kern="1200" dirty="0" smtClean="0">
                <a:latin typeface="Times New Roman" panose="02020603050405020304" pitchFamily="18" charset="0"/>
              </a:rPr>
              <a:t>(2 of 2)</a:t>
            </a:r>
            <a:endParaRPr lang="en-US" sz="2000" b="0" kern="1200" dirty="0">
              <a:latin typeface="Times New Roman" panose="02020603050405020304" pitchFamily="18" charset="0"/>
              <a:ea typeface="+mj-ea"/>
              <a:cs typeface="+mj-cs"/>
            </a:endParaRPr>
          </a:p>
        </p:txBody>
      </p:sp>
      <p:pic>
        <p:nvPicPr>
          <p:cNvPr id="5" name="Picture 4" descr="A spread sheet shows cost data, in thousands of dollars, and demand data, in millions of units, for Sun Oil. The costs shown compare production and transportation costs for getting oil from other regions vs. the fixed costs for both low capacity and high capacity facilities within each region. Production and transportation costs per million units for each region is as follows. North America, cells B 4 to B 8, 81 to 142 thousand dollars. South America, cells C 4 to C 8, 77 to 125 thousand dollars. Europe, cells D 4 to D 8, 90 to 108 thousand dollars. Asia, cell E 4 to E 8, 59 to 130 thousand dollars. Africa, cells F 4 to F 8, 71 to 115 thousand dollars. Demand for each region is as follows cells B 9 to F 9. North America, 12 million units. South America, 8 million units. Europe, 14 million units. Asia, 16 million units. Africa 7 million units. Fixed cost for a low capacity facility for each region, 10 million units, is as follows. These are in cells G 4 through G 8. North America, $6 billion. South America, $4.5 billion. Europe, $6.5 billion. Asia, $4.1 billion. Africa, $4 billion. Fixed cost for a high capacity facility, 20 million unit, for each region is as follows. Their cells are I 4 through I 8. North America, $9 billion. South America, $6.75 billion. Europe, $9.75 billion. Asia, $6.15 billion. Africa, $6 billion."/>
          <p:cNvPicPr>
            <a:picLocks noChangeAspect="1"/>
          </p:cNvPicPr>
          <p:nvPr/>
        </p:nvPicPr>
        <p:blipFill>
          <a:blip r:embed="rId2"/>
          <a:stretch>
            <a:fillRect/>
          </a:stretch>
        </p:blipFill>
        <p:spPr>
          <a:xfrm>
            <a:off x="664616" y="2381978"/>
            <a:ext cx="7814768" cy="2238714"/>
          </a:xfrm>
          <a:prstGeom prst="rect">
            <a:avLst/>
          </a:prstGeom>
        </p:spPr>
      </p:pic>
      <p:sp>
        <p:nvSpPr>
          <p:cNvPr id="3" name="Text Placeholder 2"/>
          <p:cNvSpPr>
            <a:spLocks noGrp="1"/>
          </p:cNvSpPr>
          <p:nvPr>
            <p:ph type="body" idx="1"/>
          </p:nvPr>
        </p:nvSpPr>
        <p:spPr>
          <a:xfrm>
            <a:off x="457200" y="4776981"/>
            <a:ext cx="7757886" cy="681552"/>
          </a:xfrm>
        </p:spPr>
        <p:txBody>
          <a:bodyPr/>
          <a:lstStyle/>
          <a:p>
            <a:pPr marL="0" indent="0">
              <a:buNone/>
            </a:pPr>
            <a:r>
              <a:rPr lang="en-IN" sz="2000" b="1" dirty="0">
                <a:latin typeface="+mn-lt"/>
              </a:rPr>
              <a:t>Figure 5-3</a:t>
            </a:r>
            <a:r>
              <a:rPr lang="en-IN" sz="2000" dirty="0">
                <a:latin typeface="+mn-lt"/>
              </a:rPr>
              <a:t> Cost Data (in Thousands of Dollars) and Demand Data (in Millions of Units) for SunOil</a:t>
            </a:r>
          </a:p>
        </p:txBody>
      </p:sp>
    </p:spTree>
    <p:extLst>
      <p:ext uri="{BB962C8B-B14F-4D97-AF65-F5344CB8AC3E}">
        <p14:creationId xmlns:p14="http://schemas.microsoft.com/office/powerpoint/2010/main" val="336002778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Capacitated Plant Location Model </a:t>
            </a:r>
            <a:r>
              <a:rPr lang="en-US" sz="2000" b="0" kern="1200" dirty="0" smtClean="0">
                <a:latin typeface="Times New Roman" panose="02020603050405020304" pitchFamily="18" charset="0"/>
                <a:ea typeface="+mj-ea"/>
                <a:cs typeface="+mj-cs"/>
              </a:rPr>
              <a:t>(1 of 9)</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a:lstStyle/>
          <a:p>
            <a:pPr marL="0" indent="0">
              <a:buNone/>
            </a:pPr>
            <a:r>
              <a:rPr lang="en-IN" sz="2000" i="1" dirty="0">
                <a:latin typeface="+mn-lt"/>
              </a:rPr>
              <a:t>n</a:t>
            </a:r>
            <a:r>
              <a:rPr lang="en-IN" sz="2000" dirty="0">
                <a:latin typeface="+mn-lt"/>
              </a:rPr>
              <a:t> </a:t>
            </a:r>
            <a:r>
              <a:rPr lang="en-IN" sz="2000" dirty="0" smtClean="0">
                <a:latin typeface="+mn-lt"/>
              </a:rPr>
              <a:t>= </a:t>
            </a:r>
            <a:r>
              <a:rPr lang="en-IN" sz="2000" dirty="0">
                <a:latin typeface="+mn-lt"/>
              </a:rPr>
              <a:t>number of potential plant </a:t>
            </a:r>
            <a:r>
              <a:rPr lang="en-IN" sz="2000" dirty="0" smtClean="0">
                <a:latin typeface="+mn-lt"/>
              </a:rPr>
              <a:t>locations/capacity</a:t>
            </a:r>
          </a:p>
          <a:p>
            <a:pPr marL="0" indent="0">
              <a:buNone/>
            </a:pPr>
            <a:r>
              <a:rPr lang="en-IN" sz="2000" i="1" dirty="0">
                <a:latin typeface="+mn-lt"/>
              </a:rPr>
              <a:t>m</a:t>
            </a:r>
            <a:r>
              <a:rPr lang="en-IN" sz="2000" dirty="0">
                <a:latin typeface="+mn-lt"/>
              </a:rPr>
              <a:t> = number of markets or demand </a:t>
            </a:r>
            <a:r>
              <a:rPr lang="en-IN" sz="2000" dirty="0" smtClean="0">
                <a:latin typeface="+mn-lt"/>
              </a:rPr>
              <a:t>points</a:t>
            </a:r>
          </a:p>
          <a:p>
            <a:pPr marL="0" indent="0">
              <a:buNone/>
            </a:pPr>
            <a:r>
              <a:rPr lang="en-IN" sz="2000" i="1" dirty="0" smtClean="0">
                <a:latin typeface="+mn-lt"/>
              </a:rPr>
              <a:t>D</a:t>
            </a:r>
            <a:r>
              <a:rPr lang="en-IN" sz="2000" i="1" baseline="-25000" dirty="0" smtClean="0">
                <a:latin typeface="+mn-lt"/>
              </a:rPr>
              <a:t>j</a:t>
            </a:r>
            <a:r>
              <a:rPr lang="en-IN" sz="2000" dirty="0" smtClean="0">
                <a:latin typeface="+mn-lt"/>
              </a:rPr>
              <a:t> </a:t>
            </a:r>
            <a:r>
              <a:rPr lang="en-IN" sz="2000" dirty="0">
                <a:latin typeface="+mn-lt"/>
              </a:rPr>
              <a:t>= annual demand from market </a:t>
            </a:r>
            <a:r>
              <a:rPr lang="en-IN" sz="2000" i="1" dirty="0" smtClean="0">
                <a:latin typeface="+mn-lt"/>
              </a:rPr>
              <a:t>j</a:t>
            </a:r>
          </a:p>
          <a:p>
            <a:pPr marL="0" indent="0">
              <a:buNone/>
            </a:pPr>
            <a:r>
              <a:rPr lang="en-IN" sz="2000" i="1" dirty="0">
                <a:latin typeface="+mn-lt"/>
              </a:rPr>
              <a:t>K</a:t>
            </a:r>
            <a:r>
              <a:rPr lang="en-IN" sz="2000" i="1" baseline="-25000" dirty="0">
                <a:latin typeface="+mn-lt"/>
              </a:rPr>
              <a:t>i</a:t>
            </a:r>
            <a:r>
              <a:rPr lang="en-IN" sz="2000" dirty="0">
                <a:latin typeface="+mn-lt"/>
              </a:rPr>
              <a:t> = potential capacity of plant </a:t>
            </a:r>
            <a:r>
              <a:rPr lang="en-IN" sz="2000" i="1" dirty="0" smtClean="0">
                <a:latin typeface="+mn-lt"/>
              </a:rPr>
              <a:t>i</a:t>
            </a:r>
          </a:p>
          <a:p>
            <a:pPr marL="0" indent="0">
              <a:buNone/>
            </a:pPr>
            <a:r>
              <a:rPr lang="en-IN" sz="2000" i="1" dirty="0">
                <a:latin typeface="+mn-lt"/>
              </a:rPr>
              <a:t>f</a:t>
            </a:r>
            <a:r>
              <a:rPr lang="en-IN" sz="2000" i="1" baseline="-25000" dirty="0">
                <a:latin typeface="+mn-lt"/>
              </a:rPr>
              <a:t>i</a:t>
            </a:r>
            <a:r>
              <a:rPr lang="en-IN" sz="2000" dirty="0">
                <a:latin typeface="+mn-lt"/>
              </a:rPr>
              <a:t> = annualized fixed cost of keeping plant </a:t>
            </a:r>
            <a:r>
              <a:rPr lang="en-IN" sz="2000" i="1" dirty="0">
                <a:latin typeface="+mn-lt"/>
              </a:rPr>
              <a:t>i</a:t>
            </a:r>
            <a:r>
              <a:rPr lang="en-IN" sz="2000" dirty="0">
                <a:latin typeface="+mn-lt"/>
              </a:rPr>
              <a:t> </a:t>
            </a:r>
            <a:r>
              <a:rPr lang="en-IN" sz="2000" dirty="0" smtClean="0">
                <a:latin typeface="+mn-lt"/>
              </a:rPr>
              <a:t>open</a:t>
            </a:r>
          </a:p>
          <a:p>
            <a:pPr marL="0" indent="0">
              <a:buNone/>
            </a:pPr>
            <a:r>
              <a:rPr lang="en-IN" sz="2000" i="1" dirty="0">
                <a:latin typeface="+mn-lt"/>
              </a:rPr>
              <a:t>c</a:t>
            </a:r>
            <a:r>
              <a:rPr lang="en-IN" sz="2000" i="1" baseline="-25000" dirty="0">
                <a:latin typeface="+mn-lt"/>
              </a:rPr>
              <a:t>ij</a:t>
            </a:r>
            <a:r>
              <a:rPr lang="en-IN" sz="2000" dirty="0">
                <a:latin typeface="+mn-lt"/>
              </a:rPr>
              <a:t> = cost of producing and shipping one unit from plant </a:t>
            </a:r>
            <a:r>
              <a:rPr lang="en-IN" sz="2000" i="1" dirty="0">
                <a:latin typeface="+mn-lt"/>
              </a:rPr>
              <a:t>i</a:t>
            </a:r>
            <a:r>
              <a:rPr lang="en-IN" sz="2000" dirty="0">
                <a:latin typeface="+mn-lt"/>
              </a:rPr>
              <a:t> to market </a:t>
            </a:r>
            <a:r>
              <a:rPr lang="en-IN" sz="2000" i="1" dirty="0">
                <a:latin typeface="+mn-lt"/>
              </a:rPr>
              <a:t>j</a:t>
            </a:r>
            <a:r>
              <a:rPr lang="en-IN" sz="2000" dirty="0">
                <a:latin typeface="+mn-lt"/>
              </a:rPr>
              <a:t> (cost includes production, inventory, transportation, and tariffs</a:t>
            </a:r>
            <a:r>
              <a:rPr lang="en-IN" sz="2000" dirty="0" smtClean="0">
                <a:latin typeface="+mn-lt"/>
              </a:rPr>
              <a:t>)</a:t>
            </a:r>
          </a:p>
          <a:p>
            <a:pPr marL="0" indent="0">
              <a:buNone/>
            </a:pPr>
            <a:r>
              <a:rPr lang="en-IN" sz="2000" i="1" dirty="0">
                <a:latin typeface="+mn-lt"/>
              </a:rPr>
              <a:t>y</a:t>
            </a:r>
            <a:r>
              <a:rPr lang="en-IN" sz="2000" i="1" baseline="-25000" dirty="0">
                <a:latin typeface="+mn-lt"/>
              </a:rPr>
              <a:t>i</a:t>
            </a:r>
            <a:r>
              <a:rPr lang="en-IN" sz="2000" dirty="0">
                <a:latin typeface="+mn-lt"/>
              </a:rPr>
              <a:t> = 1 if plant </a:t>
            </a:r>
            <a:r>
              <a:rPr lang="en-IN" sz="2000" i="1" dirty="0">
                <a:latin typeface="+mn-lt"/>
              </a:rPr>
              <a:t>i</a:t>
            </a:r>
            <a:r>
              <a:rPr lang="en-IN" sz="2000" dirty="0">
                <a:latin typeface="+mn-lt"/>
              </a:rPr>
              <a:t> is open, 0 otherwise</a:t>
            </a:r>
          </a:p>
          <a:p>
            <a:pPr marL="0" indent="0">
              <a:buNone/>
            </a:pPr>
            <a:r>
              <a:rPr lang="en-IN" sz="2000" i="1" dirty="0">
                <a:latin typeface="+mn-lt"/>
              </a:rPr>
              <a:t>x</a:t>
            </a:r>
            <a:r>
              <a:rPr lang="en-IN" sz="2000" i="1" baseline="-25000" dirty="0">
                <a:latin typeface="+mn-lt"/>
              </a:rPr>
              <a:t>ij</a:t>
            </a:r>
            <a:r>
              <a:rPr lang="en-IN" sz="2000" dirty="0">
                <a:latin typeface="+mn-lt"/>
              </a:rPr>
              <a:t> = quantity shipped from plant </a:t>
            </a:r>
            <a:r>
              <a:rPr lang="en-IN" sz="2000" i="1" dirty="0">
                <a:latin typeface="+mn-lt"/>
              </a:rPr>
              <a:t>i</a:t>
            </a:r>
            <a:r>
              <a:rPr lang="en-IN" sz="2000" dirty="0">
                <a:latin typeface="+mn-lt"/>
              </a:rPr>
              <a:t> to market </a:t>
            </a:r>
            <a:r>
              <a:rPr lang="en-IN" sz="2000" i="1" dirty="0">
                <a:latin typeface="+mn-lt"/>
              </a:rPr>
              <a:t>j</a:t>
            </a:r>
          </a:p>
        </p:txBody>
      </p:sp>
    </p:spTree>
    <p:extLst>
      <p:ext uri="{BB962C8B-B14F-4D97-AF65-F5344CB8AC3E}">
        <p14:creationId xmlns:p14="http://schemas.microsoft.com/office/powerpoint/2010/main" val="94848805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Learning Objectives </a:t>
            </a:r>
            <a:r>
              <a:rPr lang="en-US" sz="2000" b="0" kern="1200" dirty="0" smtClean="0">
                <a:solidFill>
                  <a:srgbClr val="007FA3"/>
                </a:solidFill>
                <a:latin typeface="Times New Roman" panose="02020603050405020304" pitchFamily="18" charset="0"/>
                <a:ea typeface="+mj-ea"/>
                <a:cs typeface="+mj-cs"/>
              </a:rPr>
              <a:t>(1 of 2)</a:t>
            </a:r>
            <a:endParaRPr lang="en-US" sz="2000" b="0"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a:xfrm>
            <a:off x="457200" y="1600200"/>
            <a:ext cx="8229600" cy="3716372"/>
          </a:xfrm>
        </p:spPr>
        <p:txBody>
          <a:bodyPr wrap="square" lIns="91425" tIns="91425" rIns="91425" bIns="91425">
            <a:spAutoFit/>
          </a:bodyPr>
          <a:lstStyle/>
          <a:p>
            <a:pPr marL="0" lvl="0" indent="0" defTabSz="457200">
              <a:spcAft>
                <a:spcPct val="0"/>
              </a:spcAft>
              <a:buSzPct val="100000"/>
              <a:buNone/>
            </a:pPr>
            <a:r>
              <a:rPr lang="en-US" sz="2400" b="1" kern="1200" dirty="0" smtClean="0">
                <a:solidFill>
                  <a:schemeClr val="tx2"/>
                </a:solidFill>
                <a:latin typeface="Arial (Body)"/>
                <a:ea typeface="+mn-ea"/>
                <a:cs typeface="+mn-cs"/>
              </a:rPr>
              <a:t>5.1</a:t>
            </a:r>
            <a:r>
              <a:rPr lang="en-US" sz="2400" kern="1200" dirty="0" smtClean="0">
                <a:solidFill>
                  <a:srgbClr val="000000"/>
                </a:solidFill>
                <a:latin typeface="Arial (Body)"/>
                <a:ea typeface="+mn-ea"/>
                <a:cs typeface="+mn-cs"/>
              </a:rPr>
              <a:t> Understand </a:t>
            </a:r>
            <a:r>
              <a:rPr lang="en-US" sz="2400" kern="1200" dirty="0">
                <a:solidFill>
                  <a:srgbClr val="000000"/>
                </a:solidFill>
                <a:latin typeface="Arial (Body)"/>
                <a:ea typeface="+mn-ea"/>
                <a:cs typeface="+mn-cs"/>
              </a:rPr>
              <a:t>the role of network design in a supply chain.</a:t>
            </a:r>
          </a:p>
          <a:p>
            <a:pPr marL="0" lvl="0" indent="0" defTabSz="457200">
              <a:spcAft>
                <a:spcPct val="0"/>
              </a:spcAft>
              <a:buSzPct val="100000"/>
              <a:buNone/>
            </a:pPr>
            <a:r>
              <a:rPr lang="en-US" sz="2400" b="1" kern="1200" dirty="0" smtClean="0">
                <a:solidFill>
                  <a:schemeClr val="tx2"/>
                </a:solidFill>
                <a:latin typeface="Arial (Body)"/>
                <a:ea typeface="+mn-ea"/>
                <a:cs typeface="+mn-cs"/>
              </a:rPr>
              <a:t>5.2</a:t>
            </a:r>
            <a:r>
              <a:rPr lang="en-US" sz="2400" kern="1200" dirty="0">
                <a:solidFill>
                  <a:srgbClr val="000000"/>
                </a:solidFill>
                <a:latin typeface="Arial (Body)"/>
                <a:ea typeface="+mn-ea"/>
                <a:cs typeface="+mn-cs"/>
              </a:rPr>
              <a:t> </a:t>
            </a:r>
            <a:r>
              <a:rPr lang="en-US" sz="2400" kern="1200" dirty="0" smtClean="0">
                <a:solidFill>
                  <a:srgbClr val="000000"/>
                </a:solidFill>
                <a:latin typeface="Arial (Body)"/>
                <a:ea typeface="+mn-ea"/>
                <a:cs typeface="+mn-cs"/>
              </a:rPr>
              <a:t>Identify </a:t>
            </a:r>
            <a:r>
              <a:rPr lang="en-US" sz="2400" kern="1200" dirty="0">
                <a:solidFill>
                  <a:srgbClr val="000000"/>
                </a:solidFill>
                <a:latin typeface="Arial (Body)"/>
                <a:ea typeface="+mn-ea"/>
                <a:cs typeface="+mn-cs"/>
              </a:rPr>
              <a:t>factors influencing supply chain network design </a:t>
            </a:r>
            <a:r>
              <a:rPr lang="en-US" sz="2400" kern="1200" dirty="0" smtClean="0">
                <a:solidFill>
                  <a:srgbClr val="000000"/>
                </a:solidFill>
                <a:latin typeface="Arial (Body)"/>
                <a:ea typeface="+mn-ea"/>
                <a:cs typeface="+mn-cs"/>
              </a:rPr>
              <a:t>decisions.</a:t>
            </a:r>
            <a:endParaRPr lang="en-US" sz="2400" kern="1200" dirty="0">
              <a:solidFill>
                <a:srgbClr val="000000"/>
              </a:solidFill>
              <a:latin typeface="Arial (Body)"/>
              <a:ea typeface="+mn-ea"/>
              <a:cs typeface="+mn-cs"/>
            </a:endParaRPr>
          </a:p>
          <a:p>
            <a:pPr marL="0" lvl="0" indent="0" defTabSz="457200">
              <a:spcAft>
                <a:spcPct val="0"/>
              </a:spcAft>
              <a:buSzPct val="100000"/>
              <a:buNone/>
            </a:pPr>
            <a:r>
              <a:rPr lang="en-US" sz="2400" b="1" kern="1200" dirty="0" smtClean="0">
                <a:solidFill>
                  <a:schemeClr val="tx2"/>
                </a:solidFill>
                <a:latin typeface="Arial (Body)"/>
                <a:ea typeface="+mn-ea"/>
                <a:cs typeface="+mn-cs"/>
              </a:rPr>
              <a:t>5.3</a:t>
            </a:r>
            <a:r>
              <a:rPr lang="en-US" sz="2400" kern="1200" dirty="0">
                <a:solidFill>
                  <a:srgbClr val="000000"/>
                </a:solidFill>
                <a:latin typeface="Arial (Body)"/>
                <a:ea typeface="+mn-ea"/>
                <a:cs typeface="+mn-cs"/>
              </a:rPr>
              <a:t> </a:t>
            </a:r>
            <a:r>
              <a:rPr lang="en-US" sz="2400" kern="1200" dirty="0" smtClean="0">
                <a:solidFill>
                  <a:srgbClr val="000000"/>
                </a:solidFill>
                <a:latin typeface="Arial (Body)"/>
                <a:ea typeface="+mn-ea"/>
                <a:cs typeface="+mn-cs"/>
              </a:rPr>
              <a:t>Discuss </a:t>
            </a:r>
            <a:r>
              <a:rPr lang="en-US" sz="2400" kern="1200" dirty="0">
                <a:solidFill>
                  <a:srgbClr val="000000"/>
                </a:solidFill>
                <a:latin typeface="Arial (Body)"/>
                <a:ea typeface="+mn-ea"/>
                <a:cs typeface="+mn-cs"/>
              </a:rPr>
              <a:t>a framework for making network design </a:t>
            </a:r>
            <a:r>
              <a:rPr lang="en-US" sz="2400" kern="1200" dirty="0" smtClean="0">
                <a:solidFill>
                  <a:srgbClr val="000000"/>
                </a:solidFill>
                <a:latin typeface="Arial (Body)"/>
                <a:ea typeface="+mn-ea"/>
                <a:cs typeface="+mn-cs"/>
              </a:rPr>
              <a:t>decisions.</a:t>
            </a:r>
            <a:endParaRPr lang="en-US" sz="2400" kern="1200" dirty="0">
              <a:solidFill>
                <a:srgbClr val="000000"/>
              </a:solidFill>
              <a:latin typeface="Arial (Body)"/>
              <a:ea typeface="+mn-ea"/>
              <a:cs typeface="+mn-cs"/>
            </a:endParaRPr>
          </a:p>
          <a:p>
            <a:pPr marL="0" lvl="0" indent="0" defTabSz="457200">
              <a:spcAft>
                <a:spcPct val="0"/>
              </a:spcAft>
              <a:buSzPct val="100000"/>
              <a:buNone/>
            </a:pPr>
            <a:r>
              <a:rPr lang="en-US" sz="2400" b="1" kern="1200" dirty="0" smtClean="0">
                <a:solidFill>
                  <a:schemeClr val="tx2"/>
                </a:solidFill>
                <a:latin typeface="Arial (Body)"/>
                <a:ea typeface="+mn-ea"/>
                <a:cs typeface="+mn-cs"/>
              </a:rPr>
              <a:t>5.4</a:t>
            </a:r>
            <a:r>
              <a:rPr lang="en-US" sz="2400" kern="1200" dirty="0">
                <a:solidFill>
                  <a:srgbClr val="000000"/>
                </a:solidFill>
                <a:latin typeface="Arial (Body)"/>
                <a:ea typeface="+mn-ea"/>
                <a:cs typeface="+mn-cs"/>
              </a:rPr>
              <a:t> </a:t>
            </a:r>
            <a:r>
              <a:rPr lang="en-US" sz="2400" kern="1200" dirty="0" smtClean="0">
                <a:solidFill>
                  <a:srgbClr val="000000"/>
                </a:solidFill>
                <a:latin typeface="Arial (Body)"/>
                <a:ea typeface="+mn-ea"/>
                <a:cs typeface="+mn-cs"/>
              </a:rPr>
              <a:t>Develop </a:t>
            </a:r>
            <a:r>
              <a:rPr lang="en-US" sz="2400" kern="1200" dirty="0">
                <a:solidFill>
                  <a:srgbClr val="000000"/>
                </a:solidFill>
                <a:latin typeface="Arial (Body)"/>
                <a:ea typeface="+mn-ea"/>
                <a:cs typeface="+mn-cs"/>
              </a:rPr>
              <a:t>an optimization model to design an regional network configuration.</a:t>
            </a:r>
          </a:p>
        </p:txBody>
      </p:sp>
    </p:spTree>
    <p:extLst>
      <p:ext uri="{BB962C8B-B14F-4D97-AF65-F5344CB8AC3E}">
        <p14:creationId xmlns:p14="http://schemas.microsoft.com/office/powerpoint/2010/main" val="187126292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6000"/>
            <a:ext cx="8229600" cy="1097279"/>
          </a:xfrm>
        </p:spPr>
        <p:txBody>
          <a:bodyPr/>
          <a:lstStyle/>
          <a:p>
            <a:r>
              <a:rPr lang="en-US" kern="1200" dirty="0">
                <a:latin typeface="Times New Roman" panose="02020603050405020304" pitchFamily="18" charset="0"/>
              </a:rPr>
              <a:t>Capacitated Plant Location Model </a:t>
            </a:r>
            <a:r>
              <a:rPr lang="en-US" sz="2000" b="0" kern="1200" dirty="0" smtClean="0">
                <a:latin typeface="Times New Roman" panose="02020603050405020304" pitchFamily="18" charset="0"/>
              </a:rPr>
              <a:t>(2 </a:t>
            </a:r>
            <a:r>
              <a:rPr lang="en-US" sz="2000" b="0" kern="1200" dirty="0">
                <a:latin typeface="Times New Roman" panose="02020603050405020304" pitchFamily="18" charset="0"/>
              </a:rPr>
              <a:t>of 9)</a:t>
            </a:r>
            <a:endParaRPr lang="en-IN" dirty="0"/>
          </a:p>
        </p:txBody>
      </p:sp>
      <p:graphicFrame>
        <p:nvGraphicFramePr>
          <p:cNvPr id="6" name="Object 5" descr="Min sum of f sub I y sub I from I = 1 to n, + the sum from I = 1 to n of the sum from j = 1 to m of c sub start expression I j end expression x sub start expression I j end expression"/>
          <p:cNvGraphicFramePr>
            <a:graphicFrameLocks noChangeAspect="1"/>
          </p:cNvGraphicFramePr>
          <p:nvPr>
            <p:extLst>
              <p:ext uri="{D42A27DB-BD31-4B8C-83A1-F6EECF244321}">
                <p14:modId xmlns:p14="http://schemas.microsoft.com/office/powerpoint/2010/main" val="3693065667"/>
              </p:ext>
            </p:extLst>
          </p:nvPr>
        </p:nvGraphicFramePr>
        <p:xfrm>
          <a:off x="2847975" y="1951038"/>
          <a:ext cx="2846388" cy="866775"/>
        </p:xfrm>
        <a:graphic>
          <a:graphicData uri="http://schemas.openxmlformats.org/presentationml/2006/ole">
            <mc:AlternateContent xmlns:mc="http://schemas.openxmlformats.org/markup-compatibility/2006">
              <mc:Choice xmlns:v="urn:schemas-microsoft-com:vml" Requires="v">
                <p:oleObj spid="_x0000_s13957" name="Equation" r:id="rId3" imgW="1460160" imgH="444240" progId="Equation.DSMT4">
                  <p:embed/>
                </p:oleObj>
              </mc:Choice>
              <mc:Fallback>
                <p:oleObj name="Equation" r:id="rId3" imgW="1460160" imgH="444240" progId="Equation.DSMT4">
                  <p:embed/>
                  <p:pic>
                    <p:nvPicPr>
                      <p:cNvPr id="4" name="Object 3"/>
                      <p:cNvPicPr/>
                      <p:nvPr/>
                    </p:nvPicPr>
                    <p:blipFill>
                      <a:blip r:embed="rId4"/>
                      <a:stretch>
                        <a:fillRect/>
                      </a:stretch>
                    </p:blipFill>
                    <p:spPr>
                      <a:xfrm>
                        <a:off x="2847975" y="1951038"/>
                        <a:ext cx="2846388" cy="866775"/>
                      </a:xfrm>
                      <a:prstGeom prst="rect">
                        <a:avLst/>
                      </a:prstGeom>
                    </p:spPr>
                  </p:pic>
                </p:oleObj>
              </mc:Fallback>
            </mc:AlternateContent>
          </a:graphicData>
        </a:graphic>
      </p:graphicFrame>
      <p:sp>
        <p:nvSpPr>
          <p:cNvPr id="5" name="Text Placeholder 4"/>
          <p:cNvSpPr>
            <a:spLocks noGrp="1"/>
          </p:cNvSpPr>
          <p:nvPr>
            <p:ph type="body" idx="1"/>
          </p:nvPr>
        </p:nvSpPr>
        <p:spPr>
          <a:xfrm>
            <a:off x="457200" y="2817813"/>
            <a:ext cx="8229600" cy="638388"/>
          </a:xfrm>
        </p:spPr>
        <p:txBody>
          <a:bodyPr/>
          <a:lstStyle/>
          <a:p>
            <a:pPr marL="0" indent="0">
              <a:buNone/>
            </a:pPr>
            <a:r>
              <a:rPr lang="en-IN" sz="2400" dirty="0" smtClean="0">
                <a:latin typeface="+mn-lt"/>
              </a:rPr>
              <a:t>Subject to</a:t>
            </a:r>
            <a:endParaRPr lang="en-IN" sz="2400" dirty="0">
              <a:latin typeface="+mn-lt"/>
            </a:endParaRPr>
          </a:p>
        </p:txBody>
      </p:sp>
      <p:graphicFrame>
        <p:nvGraphicFramePr>
          <p:cNvPr id="4" name="Object 3" descr="the sum of x sub start expression I j end expression from I t= 1 to n, = d sub j for j = 1 and so on to m. The sum of x start expression I j end expression from j = 1 to m = K sub I y sub I for I = 1, and so on, n. Y sub 1 is an element of the set of 0, 1 for i = 1 and so on, n, x sub start expression i j end expression is greater than or equal to 0"/>
          <p:cNvGraphicFramePr>
            <a:graphicFrameLocks noChangeAspect="1"/>
          </p:cNvGraphicFramePr>
          <p:nvPr>
            <p:extLst>
              <p:ext uri="{D42A27DB-BD31-4B8C-83A1-F6EECF244321}">
                <p14:modId xmlns:p14="http://schemas.microsoft.com/office/powerpoint/2010/main" val="3335862358"/>
              </p:ext>
            </p:extLst>
          </p:nvPr>
        </p:nvGraphicFramePr>
        <p:xfrm>
          <a:off x="2446338" y="3671888"/>
          <a:ext cx="3913187" cy="2251075"/>
        </p:xfrm>
        <a:graphic>
          <a:graphicData uri="http://schemas.openxmlformats.org/presentationml/2006/ole">
            <mc:AlternateContent xmlns:mc="http://schemas.openxmlformats.org/markup-compatibility/2006">
              <mc:Choice xmlns:v="urn:schemas-microsoft-com:vml" Requires="v">
                <p:oleObj spid="_x0000_s13958" name="Equation" r:id="rId5" imgW="2006280" imgH="1155600" progId="Equation.DSMT4">
                  <p:embed/>
                </p:oleObj>
              </mc:Choice>
              <mc:Fallback>
                <p:oleObj name="Equation" r:id="rId5" imgW="2006280" imgH="1155600" progId="Equation.DSMT4">
                  <p:embed/>
                  <p:pic>
                    <p:nvPicPr>
                      <p:cNvPr id="0" name=""/>
                      <p:cNvPicPr/>
                      <p:nvPr/>
                    </p:nvPicPr>
                    <p:blipFill>
                      <a:blip r:embed="rId6"/>
                      <a:stretch>
                        <a:fillRect/>
                      </a:stretch>
                    </p:blipFill>
                    <p:spPr>
                      <a:xfrm>
                        <a:off x="2446338" y="3671888"/>
                        <a:ext cx="3913187" cy="2251075"/>
                      </a:xfrm>
                      <a:prstGeom prst="rect">
                        <a:avLst/>
                      </a:prstGeom>
                    </p:spPr>
                  </p:pic>
                </p:oleObj>
              </mc:Fallback>
            </mc:AlternateContent>
          </a:graphicData>
        </a:graphic>
      </p:graphicFrame>
    </p:spTree>
    <p:extLst>
      <p:ext uri="{BB962C8B-B14F-4D97-AF65-F5344CB8AC3E}">
        <p14:creationId xmlns:p14="http://schemas.microsoft.com/office/powerpoint/2010/main" val="129243489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Capacitated Plant Location Model </a:t>
            </a:r>
            <a:r>
              <a:rPr lang="en-US" sz="2000" b="0" kern="1200" dirty="0" smtClean="0">
                <a:latin typeface="Times New Roman" panose="02020603050405020304" pitchFamily="18" charset="0"/>
                <a:ea typeface="+mj-ea"/>
                <a:cs typeface="+mj-cs"/>
              </a:rPr>
              <a:t>(3 of 9)</a:t>
            </a:r>
            <a:endParaRPr lang="en-US" sz="2000" b="0" kern="1200" dirty="0">
              <a:latin typeface="Times New Roman" panose="02020603050405020304" pitchFamily="18" charset="0"/>
              <a:ea typeface="+mj-ea"/>
              <a:cs typeface="+mj-cs"/>
            </a:endParaRPr>
          </a:p>
        </p:txBody>
      </p:sp>
      <p:pic>
        <p:nvPicPr>
          <p:cNvPr id="5" name="Picture 4" descr="A spread sheet area for decision variables for Sun Oil. Production and transportation costs per million units for each region is as follows. North America, B 4 to B 8, 81 to 142 thousand dollars. South America, C 4 to C 8, 77 to 125 thousand dollars. Europe, D 4 to D 8, 90 to 108 thousand dollars. Asia, E 4 to E 8, 59 to 130 thousand dollars. Africa, F 4 to F 8, 71 to 115 thousand dollars. Demand for each region is as follows, cells B 9 through F 9. North America, 12 million units. South America, 8 million units. Europe, 14 million units. Asia, 16 million units. Africa 7 million units. Fixed cost for a low capacity, 10 million units, facility for each region is as follows, cells G 4 through G8. North America, $6 billion. South America, $4.5 billion. Europe, $6.5 billion. Asia, $4.1 billion. Africa, $4 billion. Fixed cost for a high capacity, 20 million unit, facility for each region is as follows, and is in I 4 through I 8. North America, $9 billion. South America, $6.75 billion. Europe, $9.75 billion. Asia, $6.15 billion. Africa, $6 billion. Below is a second grid. The demand region, production allocation in millions of units, has 5 columns. They are as follows. North America, South America, Europe, Asia, Africa. 2 other columns are labeled plants, 1 = open. The supply regions are cells 14 A through 18 A, and are labeled as follows. North America, South America, Europe, Asia, and Africa. All open cell from B14 through H18 are set to 0."/>
          <p:cNvPicPr>
            <a:picLocks noChangeAspect="1"/>
          </p:cNvPicPr>
          <p:nvPr/>
        </p:nvPicPr>
        <p:blipFill>
          <a:blip r:embed="rId2"/>
          <a:stretch>
            <a:fillRect/>
          </a:stretch>
        </p:blipFill>
        <p:spPr>
          <a:xfrm>
            <a:off x="721129" y="1739453"/>
            <a:ext cx="7701742" cy="3886200"/>
          </a:xfrm>
          <a:prstGeom prst="rect">
            <a:avLst/>
          </a:prstGeom>
        </p:spPr>
      </p:pic>
      <p:sp>
        <p:nvSpPr>
          <p:cNvPr id="3" name="Text Placeholder 2"/>
          <p:cNvSpPr>
            <a:spLocks noGrp="1"/>
          </p:cNvSpPr>
          <p:nvPr>
            <p:ph type="body" idx="1"/>
          </p:nvPr>
        </p:nvSpPr>
        <p:spPr>
          <a:xfrm>
            <a:off x="457200" y="5747657"/>
            <a:ext cx="8229600" cy="378506"/>
          </a:xfrm>
        </p:spPr>
        <p:txBody>
          <a:bodyPr/>
          <a:lstStyle/>
          <a:p>
            <a:pPr marL="0" indent="0">
              <a:buNone/>
            </a:pPr>
            <a:r>
              <a:rPr lang="en-IN" sz="2000" b="1" dirty="0">
                <a:latin typeface="+mn-lt"/>
              </a:rPr>
              <a:t>Figure 5-4 </a:t>
            </a:r>
            <a:r>
              <a:rPr lang="en-IN" sz="2000" dirty="0">
                <a:latin typeface="+mn-lt"/>
              </a:rPr>
              <a:t>Spreadsheet Area for Decision Variables for SunOil</a:t>
            </a:r>
          </a:p>
        </p:txBody>
      </p:sp>
    </p:spTree>
    <p:extLst>
      <p:ext uri="{BB962C8B-B14F-4D97-AF65-F5344CB8AC3E}">
        <p14:creationId xmlns:p14="http://schemas.microsoft.com/office/powerpoint/2010/main" val="242491196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Capacitated Plant Location Model </a:t>
            </a:r>
            <a:r>
              <a:rPr lang="en-US" sz="2000" b="0" kern="1200" dirty="0" smtClean="0">
                <a:latin typeface="Times New Roman" panose="02020603050405020304" pitchFamily="18" charset="0"/>
                <a:ea typeface="+mj-ea"/>
                <a:cs typeface="+mj-cs"/>
              </a:rPr>
              <a:t>(4 of 9)</a:t>
            </a:r>
            <a:endParaRPr lang="en-US" sz="2000" b="0" kern="1200" dirty="0">
              <a:latin typeface="Times New Roman" panose="02020603050405020304" pitchFamily="18" charset="0"/>
              <a:ea typeface="+mj-ea"/>
              <a:cs typeface="+mj-cs"/>
            </a:endParaRPr>
          </a:p>
        </p:txBody>
      </p:sp>
      <p:pic>
        <p:nvPicPr>
          <p:cNvPr id="3" name="Picture 2" descr="A spread sheet area for constraints and objective function for Sun Oil. The costs shown compare production and transportation costs for getting oil from other regions vs. the fixed costs for both low capacity and high capacity facilities within each region. Production and transportation costs per million units for each region is as follows. North America, cells B 4 to B 8, 81 to 142 thousand dollars. South America, cells C 4 to C 8, 77 to 125 thousand dollars. Europe, D 4 to D 8, 90 to 108 thousand dollars. Asia, E 4 to E 8, 59 to 130 thousand dollars. Africa, F 4 to F 8, 71 to 115 thousand dollars. Demand for each region is as follows in cells B 9 to F 9. North America, 12 million units. South America, 8 million units. Europe, 14 million units. Asia, 16 million units. Africa 7 million units. Fixed cost for a low capacity, 10 million units, facility for each region is as follows in cells G 4 through G 8. North America, $6 billion. South America,$4.5 billion. Europe, $6.5 billion. Asia, $4.1 billion. Africa, $4 billion. Fixed cost for a high capacity, 20 million unit, facility for each region is as follows in cells I 4 through I 8. North America, $9 billion. South America, $6.75 billion. Europe, $9.75 billion. Asia, $6.15 billion. Africa, $6 billion. The demand region, has 5 columns. They are as follows. North America, South America, Europe, Asia, Africa, cells B 13 through F 13. 2 other columns, cells G 13 and H 13, are labeled plants, 1 = open. The supply regions are cells A 14 through A 18, and are labeled as follows. North America, South America, Europe, Asia, and Africa. All open cell from B 14 through H 18 are set to 0. Constraints are shown for supply regions North America, South America, Europe, Asia, and Africa, cells A 22 through A 26. Excess capacity in cells B 22 through B 26 are all 0. Unmet demand is in cells B 28 through F 28. North America, B 28, is 12. South America, C 28, is 8. Europe, D 28, is 14. Asia, E 28, is 16. Africa, F 28, is 7. Below unmet demand is a section labeled objective function. Under it in cell, A 31, Cost = Cell B2 in dollar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0955" y="1475887"/>
            <a:ext cx="4482091" cy="3724188"/>
          </a:xfrm>
          <a:prstGeom prst="rect">
            <a:avLst/>
          </a:prstGeom>
        </p:spPr>
      </p:pic>
      <p:sp>
        <p:nvSpPr>
          <p:cNvPr id="4" name="Text Placeholder 3"/>
          <p:cNvSpPr>
            <a:spLocks noGrp="1"/>
          </p:cNvSpPr>
          <p:nvPr>
            <p:ph type="body" idx="1"/>
          </p:nvPr>
        </p:nvSpPr>
        <p:spPr>
          <a:xfrm>
            <a:off x="457200" y="5424242"/>
            <a:ext cx="8229600" cy="818678"/>
          </a:xfrm>
        </p:spPr>
        <p:txBody>
          <a:bodyPr/>
          <a:lstStyle/>
          <a:p>
            <a:pPr marL="0" indent="0">
              <a:buNone/>
            </a:pPr>
            <a:r>
              <a:rPr lang="en-IN" sz="2000" b="1" dirty="0">
                <a:latin typeface="+mn-lt"/>
              </a:rPr>
              <a:t>Figure 5-5</a:t>
            </a:r>
            <a:r>
              <a:rPr lang="en-IN" sz="2000" dirty="0">
                <a:latin typeface="+mn-lt"/>
              </a:rPr>
              <a:t> Spreadsheet Area for Constraints and Objective Function for SunOil</a:t>
            </a:r>
          </a:p>
        </p:txBody>
      </p:sp>
    </p:spTree>
    <p:extLst>
      <p:ext uri="{BB962C8B-B14F-4D97-AF65-F5344CB8AC3E}">
        <p14:creationId xmlns:p14="http://schemas.microsoft.com/office/powerpoint/2010/main" val="403573578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Capacitated Plant Location Model </a:t>
            </a:r>
            <a:r>
              <a:rPr lang="en-US" sz="2000" b="0" kern="1200" dirty="0" smtClean="0">
                <a:latin typeface="Times New Roman" panose="02020603050405020304" pitchFamily="18" charset="0"/>
                <a:ea typeface="+mj-ea"/>
                <a:cs typeface="+mj-cs"/>
              </a:rPr>
              <a:t>(5 of 9)</a:t>
            </a:r>
            <a:endParaRPr lang="en-US" sz="2000" b="0" kern="1200" dirty="0">
              <a:latin typeface="Times New Roman" panose="02020603050405020304" pitchFamily="18" charset="0"/>
              <a:ea typeface="+mj-ea"/>
              <a:cs typeface="+mj-cs"/>
            </a:endParaRPr>
          </a:p>
        </p:txBody>
      </p:sp>
      <p:graphicFrame>
        <p:nvGraphicFramePr>
          <p:cNvPr id="4" name="Table 3"/>
          <p:cNvGraphicFramePr>
            <a:graphicFrameLocks noGrp="1"/>
          </p:cNvGraphicFramePr>
          <p:nvPr>
            <p:extLst>
              <p:ext uri="{D42A27DB-BD31-4B8C-83A1-F6EECF244321}">
                <p14:modId xmlns:p14="http://schemas.microsoft.com/office/powerpoint/2010/main" val="3730241220"/>
              </p:ext>
            </p:extLst>
          </p:nvPr>
        </p:nvGraphicFramePr>
        <p:xfrm>
          <a:off x="457200" y="2050141"/>
          <a:ext cx="8229600" cy="2011680"/>
        </p:xfrm>
        <a:graphic>
          <a:graphicData uri="http://schemas.openxmlformats.org/drawingml/2006/table">
            <a:tbl>
              <a:tblPr firstRow="1" bandRow="1">
                <a:tableStyleId>{2D5ABB26-0587-4C30-8999-92F81FD0307C}</a:tableStyleId>
              </a:tblPr>
              <a:tblGrid>
                <a:gridCol w="762000">
                  <a:extLst>
                    <a:ext uri="{9D8B030D-6E8A-4147-A177-3AD203B41FA5}">
                      <a16:colId xmlns:a16="http://schemas.microsoft.com/office/drawing/2014/main" val="1447159365"/>
                    </a:ext>
                  </a:extLst>
                </a:gridCol>
                <a:gridCol w="4019006">
                  <a:extLst>
                    <a:ext uri="{9D8B030D-6E8A-4147-A177-3AD203B41FA5}">
                      <a16:colId xmlns:a16="http://schemas.microsoft.com/office/drawing/2014/main" val="655419523"/>
                    </a:ext>
                  </a:extLst>
                </a:gridCol>
                <a:gridCol w="1391194">
                  <a:extLst>
                    <a:ext uri="{9D8B030D-6E8A-4147-A177-3AD203B41FA5}">
                      <a16:colId xmlns:a16="http://schemas.microsoft.com/office/drawing/2014/main" val="3317226868"/>
                    </a:ext>
                  </a:extLst>
                </a:gridCol>
                <a:gridCol w="2057400">
                  <a:extLst>
                    <a:ext uri="{9D8B030D-6E8A-4147-A177-3AD203B41FA5}">
                      <a16:colId xmlns:a16="http://schemas.microsoft.com/office/drawing/2014/main" val="2535104115"/>
                    </a:ext>
                  </a:extLst>
                </a:gridCol>
              </a:tblGrid>
              <a:tr h="208354">
                <a:tc>
                  <a:txBody>
                    <a:bodyPr/>
                    <a:lstStyle/>
                    <a:p>
                      <a:pPr algn="ctr"/>
                      <a:r>
                        <a:rPr lang="en-US" sz="1800" b="1" dirty="0" smtClean="0"/>
                        <a:t>Cell</a:t>
                      </a:r>
                      <a:endParaRPr lang="en-US" sz="1800" b="1"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dirty="0" smtClean="0"/>
                        <a:t>Cell Formula</a:t>
                      </a:r>
                      <a:endParaRPr lang="en-US" sz="1800" b="1"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dirty="0" smtClean="0"/>
                        <a:t>Equation</a:t>
                      </a:r>
                      <a:endParaRPr lang="en-US" sz="1800" b="1"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dirty="0" smtClean="0"/>
                        <a:t>Copied To</a:t>
                      </a:r>
                      <a:endParaRPr lang="en-US" sz="1800" b="1"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81368586"/>
                  </a:ext>
                </a:extLst>
              </a:tr>
              <a:tr h="208354">
                <a:tc>
                  <a:txBody>
                    <a:bodyPr/>
                    <a:lstStyle/>
                    <a:p>
                      <a:pPr algn="ctr"/>
                      <a:r>
                        <a:rPr lang="en-US" sz="1800" dirty="0" smtClean="0"/>
                        <a:t>B28</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800" dirty="0" smtClean="0"/>
                        <a:t>=B9 − SUM(B14:B18)</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smtClean="0"/>
                        <a:t>5.1</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smtClean="0"/>
                        <a:t>C28:F28</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97284609"/>
                  </a:ext>
                </a:extLst>
              </a:tr>
              <a:tr h="208354">
                <a:tc>
                  <a:txBody>
                    <a:bodyPr/>
                    <a:lstStyle/>
                    <a:p>
                      <a:pPr algn="ctr"/>
                      <a:r>
                        <a:rPr lang="en-US" sz="1800" dirty="0" smtClean="0"/>
                        <a:t>B22</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smtClean="0">
                          <a:solidFill>
                            <a:schemeClr val="bg1"/>
                          </a:solidFill>
                          <a:latin typeface="+mn-lt"/>
                        </a:rPr>
                        <a:t>= G 14 times H 4 + H 14 times J 4 minus SUM of B 14:F14</a:t>
                      </a:r>
                      <a:endParaRPr lang="en-US" sz="1000" dirty="0">
                        <a:solidFill>
                          <a:schemeClr val="bg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smtClean="0"/>
                        <a:t>5.2</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smtClean="0"/>
                        <a:t>B23:B26</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34051635"/>
                  </a:ext>
                </a:extLst>
              </a:tr>
              <a:tr h="513750">
                <a:tc>
                  <a:txBody>
                    <a:bodyPr/>
                    <a:lstStyle/>
                    <a:p>
                      <a:pPr algn="ctr"/>
                      <a:r>
                        <a:rPr lang="en-US" sz="1800" dirty="0" smtClean="0"/>
                        <a:t>B31</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800" dirty="0" smtClean="0"/>
                        <a:t>=SUMPRODUCT(B14:F18,B4:F8) + SUMPRODUCT(G14:G18,G4:G8) + SUMPRODUCT(H14:H18,I4:I8)</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smtClean="0"/>
                        <a:t>Objective Function</a:t>
                      </a:r>
                    </a:p>
                    <a:p>
                      <a:pPr algn="ct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smtClean="0">
                          <a:solidFill>
                            <a:schemeClr val="bg2"/>
                          </a:solidFill>
                          <a:latin typeface="+mn-lt"/>
                        </a:rPr>
                        <a:t>–</a:t>
                      </a:r>
                      <a:endParaRPr lang="en-US" sz="1800" dirty="0">
                        <a:solidFill>
                          <a:schemeClr val="bg2"/>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22215415"/>
                  </a:ext>
                </a:extLst>
              </a:tr>
            </a:tbl>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921716322"/>
              </p:ext>
            </p:extLst>
          </p:nvPr>
        </p:nvGraphicFramePr>
        <p:xfrm>
          <a:off x="1289664" y="2814527"/>
          <a:ext cx="3894043" cy="374426"/>
        </p:xfrm>
        <a:graphic>
          <a:graphicData uri="http://schemas.openxmlformats.org/presentationml/2006/ole">
            <mc:AlternateContent xmlns:mc="http://schemas.openxmlformats.org/markup-compatibility/2006">
              <mc:Choice xmlns:v="urn:schemas-microsoft-com:vml" Requires="v">
                <p:oleObj spid="_x0000_s15509" name="Equation" r:id="rId3" imgW="2641320" imgH="253800" progId="Equation.DSMT4">
                  <p:embed/>
                </p:oleObj>
              </mc:Choice>
              <mc:Fallback>
                <p:oleObj name="Equation" r:id="rId3" imgW="2641320" imgH="253800" progId="Equation.DSMT4">
                  <p:embed/>
                  <p:pic>
                    <p:nvPicPr>
                      <p:cNvPr id="0" name=""/>
                      <p:cNvPicPr/>
                      <p:nvPr/>
                    </p:nvPicPr>
                    <p:blipFill>
                      <a:blip r:embed="rId4"/>
                      <a:stretch>
                        <a:fillRect/>
                      </a:stretch>
                    </p:blipFill>
                    <p:spPr>
                      <a:xfrm>
                        <a:off x="1289664" y="2814527"/>
                        <a:ext cx="3894043" cy="374426"/>
                      </a:xfrm>
                      <a:prstGeom prst="rect">
                        <a:avLst/>
                      </a:prstGeom>
                    </p:spPr>
                  </p:pic>
                </p:oleObj>
              </mc:Fallback>
            </mc:AlternateContent>
          </a:graphicData>
        </a:graphic>
      </p:graphicFrame>
      <p:sp>
        <p:nvSpPr>
          <p:cNvPr id="3" name="Text Placeholder 2"/>
          <p:cNvSpPr>
            <a:spLocks noGrp="1"/>
          </p:cNvSpPr>
          <p:nvPr>
            <p:ph type="body" idx="1"/>
          </p:nvPr>
        </p:nvSpPr>
        <p:spPr>
          <a:xfrm>
            <a:off x="457200" y="4745245"/>
            <a:ext cx="8229600" cy="387214"/>
          </a:xfrm>
        </p:spPr>
        <p:txBody>
          <a:bodyPr/>
          <a:lstStyle/>
          <a:p>
            <a:pPr marL="0" indent="0">
              <a:buNone/>
            </a:pPr>
            <a:r>
              <a:rPr lang="en-IN" sz="2000" b="1" dirty="0">
                <a:latin typeface="+mn-lt"/>
              </a:rPr>
              <a:t>Figure </a:t>
            </a:r>
            <a:r>
              <a:rPr lang="en-IN" sz="2000" b="1" dirty="0" smtClean="0">
                <a:latin typeface="+mn-lt"/>
              </a:rPr>
              <a:t>5-5 [Continued]</a:t>
            </a:r>
            <a:endParaRPr lang="en-IN" sz="2000" dirty="0">
              <a:latin typeface="+mn-lt"/>
            </a:endParaRPr>
          </a:p>
        </p:txBody>
      </p:sp>
    </p:spTree>
    <p:extLst>
      <p:ext uri="{BB962C8B-B14F-4D97-AF65-F5344CB8AC3E}">
        <p14:creationId xmlns:p14="http://schemas.microsoft.com/office/powerpoint/2010/main" val="345978460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Capacitated Plant Location Model </a:t>
            </a:r>
            <a:r>
              <a:rPr lang="en-US" sz="2000" b="0" kern="1200" dirty="0" smtClean="0">
                <a:latin typeface="Times New Roman" panose="02020603050405020304" pitchFamily="18" charset="0"/>
                <a:ea typeface="+mj-ea"/>
                <a:cs typeface="+mj-cs"/>
              </a:rPr>
              <a:t>(6 of 9)</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553968"/>
          </a:xfrm>
        </p:spPr>
        <p:txBody>
          <a:bodyPr wrap="square" lIns="91425" tIns="91425" rIns="91425" bIns="91425">
            <a:spAutoFit/>
          </a:bodyPr>
          <a:lstStyle/>
          <a:p>
            <a:pPr marL="255651" lvl="0" indent="-255651" defTabSz="457200">
              <a:spcAft>
                <a:spcPct val="0"/>
              </a:spcAft>
              <a:buFont typeface="Arial" panose="020B0604020202020204" pitchFamily="34" charset="0"/>
            </a:pPr>
            <a:r>
              <a:rPr lang="en-US" sz="2400" kern="1200" dirty="0" smtClean="0">
                <a:solidFill>
                  <a:srgbClr val="000000"/>
                </a:solidFill>
                <a:latin typeface="Arial (Body)"/>
                <a:ea typeface="+mn-ea"/>
                <a:cs typeface="+mn-cs"/>
              </a:rPr>
              <a:t>Constraints</a:t>
            </a:r>
            <a:endParaRPr lang="en-US" sz="2400" kern="1200" dirty="0">
              <a:solidFill>
                <a:srgbClr val="000000"/>
              </a:solidFill>
              <a:latin typeface="Arial (Body)"/>
              <a:ea typeface="+mn-ea"/>
              <a:cs typeface="+mn-cs"/>
            </a:endParaRPr>
          </a:p>
        </p:txBody>
      </p:sp>
      <p:graphicFrame>
        <p:nvGraphicFramePr>
          <p:cNvPr id="4" name="Object 3" descr="B 14 colon H 18 is greater than or equal to 0. All decision variable are nonnegative. &#10;B 22 colon B 26 is greater than or equal to 0. K sub i y sub i minus, the sum of x sub i j from j = 1 to m, is greater than or equal to 0, for i = 1 dot dot dot 5. &#10;B 28 colon F 28 = 0. D sub j minus, the sum of x sub i j from i = 1 to n, for j = 1 dot dot dot 5. &#10;G 14 colon H 18 binary. Location variables y sub i are binary, that is, 0 or 1."/>
          <p:cNvGraphicFramePr>
            <a:graphicFrameLocks noChangeAspect="1"/>
          </p:cNvGraphicFramePr>
          <p:nvPr>
            <p:extLst>
              <p:ext uri="{D42A27DB-BD31-4B8C-83A1-F6EECF244321}">
                <p14:modId xmlns:p14="http://schemas.microsoft.com/office/powerpoint/2010/main" val="1519559962"/>
              </p:ext>
            </p:extLst>
          </p:nvPr>
        </p:nvGraphicFramePr>
        <p:xfrm>
          <a:off x="476250" y="2333625"/>
          <a:ext cx="8193088" cy="2870200"/>
        </p:xfrm>
        <a:graphic>
          <a:graphicData uri="http://schemas.openxmlformats.org/presentationml/2006/ole">
            <mc:AlternateContent xmlns:mc="http://schemas.openxmlformats.org/markup-compatibility/2006">
              <mc:Choice xmlns:v="urn:schemas-microsoft-com:vml" Requires="v">
                <p:oleObj spid="_x0000_s12614" name="Equation" r:id="rId3" imgW="4203360" imgH="1473120" progId="Equation.DSMT4">
                  <p:embed/>
                </p:oleObj>
              </mc:Choice>
              <mc:Fallback>
                <p:oleObj name="Equation" r:id="rId3" imgW="4203360" imgH="1473120" progId="Equation.DSMT4">
                  <p:embed/>
                  <p:pic>
                    <p:nvPicPr>
                      <p:cNvPr id="0" name=""/>
                      <p:cNvPicPr/>
                      <p:nvPr/>
                    </p:nvPicPr>
                    <p:blipFill>
                      <a:blip r:embed="rId4"/>
                      <a:stretch>
                        <a:fillRect/>
                      </a:stretch>
                    </p:blipFill>
                    <p:spPr>
                      <a:xfrm>
                        <a:off x="476250" y="2333625"/>
                        <a:ext cx="8193088" cy="2870200"/>
                      </a:xfrm>
                      <a:prstGeom prst="rect">
                        <a:avLst/>
                      </a:prstGeom>
                    </p:spPr>
                  </p:pic>
                </p:oleObj>
              </mc:Fallback>
            </mc:AlternateContent>
          </a:graphicData>
        </a:graphic>
      </p:graphicFrame>
    </p:spTree>
    <p:extLst>
      <p:ext uri="{BB962C8B-B14F-4D97-AF65-F5344CB8AC3E}">
        <p14:creationId xmlns:p14="http://schemas.microsoft.com/office/powerpoint/2010/main" val="156137408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Capacitated Plant Location Model </a:t>
            </a:r>
            <a:r>
              <a:rPr lang="en-US" sz="2000" b="0" kern="1200" dirty="0" smtClean="0">
                <a:latin typeface="Times New Roman" panose="02020603050405020304" pitchFamily="18" charset="0"/>
                <a:ea typeface="+mj-ea"/>
                <a:cs typeface="+mj-cs"/>
              </a:rPr>
              <a:t>(7 of 9)</a:t>
            </a:r>
            <a:endParaRPr lang="en-US" sz="2000" b="0" kern="1200" dirty="0">
              <a:latin typeface="Times New Roman" panose="02020603050405020304" pitchFamily="18" charset="0"/>
              <a:ea typeface="+mj-ea"/>
              <a:cs typeface="+mj-cs"/>
            </a:endParaRPr>
          </a:p>
        </p:txBody>
      </p:sp>
      <p:pic>
        <p:nvPicPr>
          <p:cNvPr id="5" name="Picture 4" descr="Using solver to set regional configuration for Sun Oil. The same spread sheet shown in the previous 3 figures has a popup for solver parameters. Set the target cell, $ B $ 31, Fill in the entry dot for equal to minimum. Fill in blank for by changing cells, $ B $ 14 colon $ H $ 18. In the large entry space at the bottom under subject to the constraints, enter the following. $ B $14 colon $ H 18 is greater than or equal to 0, $ B $ 22 colon $ B $ 26 is greater than or equal to 0, $ B $ 28 colon $ F $ 28 = 0, $ G  $14 colon $ H $ 18 = binary."/>
          <p:cNvPicPr>
            <a:picLocks noChangeAspect="1"/>
          </p:cNvPicPr>
          <p:nvPr/>
        </p:nvPicPr>
        <p:blipFill>
          <a:blip r:embed="rId2"/>
          <a:stretch>
            <a:fillRect/>
          </a:stretch>
        </p:blipFill>
        <p:spPr>
          <a:xfrm>
            <a:off x="2205778" y="1613200"/>
            <a:ext cx="4694763" cy="4036502"/>
          </a:xfrm>
          <a:prstGeom prst="rect">
            <a:avLst/>
          </a:prstGeom>
        </p:spPr>
      </p:pic>
      <p:sp>
        <p:nvSpPr>
          <p:cNvPr id="3" name="Text Placeholder 2"/>
          <p:cNvSpPr>
            <a:spLocks noGrp="1"/>
          </p:cNvSpPr>
          <p:nvPr>
            <p:ph type="body" idx="1"/>
          </p:nvPr>
        </p:nvSpPr>
        <p:spPr>
          <a:xfrm>
            <a:off x="457200" y="5796365"/>
            <a:ext cx="8229600" cy="507221"/>
          </a:xfrm>
        </p:spPr>
        <p:txBody>
          <a:bodyPr/>
          <a:lstStyle/>
          <a:p>
            <a:pPr marL="0" indent="0">
              <a:buNone/>
            </a:pPr>
            <a:r>
              <a:rPr lang="en-IN" sz="2000" b="1" dirty="0">
                <a:latin typeface="+mn-lt"/>
              </a:rPr>
              <a:t>Figure 5-6</a:t>
            </a:r>
            <a:r>
              <a:rPr lang="en-IN" sz="2000" dirty="0">
                <a:latin typeface="+mn-lt"/>
              </a:rPr>
              <a:t> Using Solver to Set Regional Configuration for SunOil</a:t>
            </a:r>
          </a:p>
        </p:txBody>
      </p:sp>
    </p:spTree>
    <p:extLst>
      <p:ext uri="{BB962C8B-B14F-4D97-AF65-F5344CB8AC3E}">
        <p14:creationId xmlns:p14="http://schemas.microsoft.com/office/powerpoint/2010/main" val="22878700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Capacitated Plant Location Model </a:t>
            </a:r>
            <a:r>
              <a:rPr lang="en-US" sz="2000" b="0" kern="1200" dirty="0" smtClean="0">
                <a:latin typeface="Times New Roman" panose="02020603050405020304" pitchFamily="18" charset="0"/>
                <a:ea typeface="+mj-ea"/>
                <a:cs typeface="+mj-cs"/>
              </a:rPr>
              <a:t>(8 of 9)</a:t>
            </a:r>
            <a:endParaRPr lang="en-US" sz="2000" b="0" kern="1200" dirty="0">
              <a:latin typeface="Times New Roman" panose="02020603050405020304" pitchFamily="18" charset="0"/>
              <a:ea typeface="+mj-ea"/>
              <a:cs typeface="+mj-cs"/>
            </a:endParaRPr>
          </a:p>
        </p:txBody>
      </p:sp>
      <p:pic>
        <p:nvPicPr>
          <p:cNvPr id="5" name="Picture 4" descr="Optimal regional network configuration for Sun Oil. The spread sheet for optimal regional network configuration for Sun Oil shows 3 open plants in the decision variables. They are as follows. One each in South America, Asia and Africa. There are ones in the plants open area in cells H 15, H 17, and H 18. The decision variables grid also shows production allocation in the demand region as follows. North America, 12 million units from South America, cell B 15. South America, 8 million units from South America, cell C 15. Europe, 4 units from Asia, cell D 17, and 10 units from Africa, cell D 18. Asia, 16 units from Asia, cell E 17. Africa, 7 units from Africa, cell F 18. In the constraints grid, there is an excess capacity of 3 million units in Africa, and no unmet demand. The objective function cost is $23,751 million."/>
          <p:cNvPicPr>
            <a:picLocks noChangeAspect="1"/>
          </p:cNvPicPr>
          <p:nvPr/>
        </p:nvPicPr>
        <p:blipFill>
          <a:blip r:embed="rId2"/>
          <a:stretch>
            <a:fillRect/>
          </a:stretch>
        </p:blipFill>
        <p:spPr>
          <a:xfrm>
            <a:off x="2231234" y="1594438"/>
            <a:ext cx="4681531" cy="3926045"/>
          </a:xfrm>
          <a:prstGeom prst="rect">
            <a:avLst/>
          </a:prstGeom>
        </p:spPr>
      </p:pic>
      <p:sp>
        <p:nvSpPr>
          <p:cNvPr id="3" name="Text Placeholder 2"/>
          <p:cNvSpPr>
            <a:spLocks noGrp="1"/>
          </p:cNvSpPr>
          <p:nvPr>
            <p:ph type="body" idx="1"/>
          </p:nvPr>
        </p:nvSpPr>
        <p:spPr>
          <a:xfrm>
            <a:off x="457200" y="5889356"/>
            <a:ext cx="8229600" cy="354690"/>
          </a:xfrm>
        </p:spPr>
        <p:txBody>
          <a:bodyPr/>
          <a:lstStyle/>
          <a:p>
            <a:pPr marL="0" indent="0">
              <a:buNone/>
            </a:pPr>
            <a:r>
              <a:rPr lang="en-IN" sz="2000" b="1" dirty="0">
                <a:latin typeface="+mn-lt"/>
              </a:rPr>
              <a:t>Figure 5-7 </a:t>
            </a:r>
            <a:r>
              <a:rPr lang="en-IN" sz="2000" dirty="0">
                <a:latin typeface="+mn-lt"/>
              </a:rPr>
              <a:t>Optimal Regional Network Configuration for SunOil</a:t>
            </a:r>
          </a:p>
        </p:txBody>
      </p:sp>
    </p:spTree>
    <p:extLst>
      <p:ext uri="{BB962C8B-B14F-4D97-AF65-F5344CB8AC3E}">
        <p14:creationId xmlns:p14="http://schemas.microsoft.com/office/powerpoint/2010/main" val="20759457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Accounting for Taxes, Tariffs, and Customer Requirements</a:t>
            </a:r>
            <a:endParaRPr lang="en-US" kern="1200" dirty="0">
              <a:latin typeface="Times New Roman" panose="02020603050405020304" pitchFamily="18" charset="0"/>
              <a:ea typeface="+mj-ea"/>
              <a:cs typeface="+mj-cs"/>
            </a:endParaRPr>
          </a:p>
        </p:txBody>
      </p:sp>
      <p:sp>
        <p:nvSpPr>
          <p:cNvPr id="3" name="Content Placeholder 2"/>
          <p:cNvSpPr>
            <a:spLocks noGrp="1"/>
          </p:cNvSpPr>
          <p:nvPr>
            <p:ph type="body" idx="1"/>
          </p:nvPr>
        </p:nvSpPr>
        <p:spPr>
          <a:xfrm>
            <a:off x="457200" y="1600200"/>
            <a:ext cx="8229600" cy="1484992"/>
          </a:xfrm>
        </p:spPr>
        <p:txBody>
          <a:bodyPr wrap="square" lIns="91425" tIns="91425" rIns="91425" bIns="91425">
            <a:spAutoFit/>
          </a:bodyPr>
          <a:lstStyle/>
          <a:p>
            <a:pPr marL="255651" lvl="0" indent="-255651" defTabSz="457200">
              <a:spcAft>
                <a:spcPct val="0"/>
              </a:spcAft>
              <a:buFont typeface="Arial" panose="020B0604020202020204" pitchFamily="34" charset="0"/>
            </a:pPr>
            <a:r>
              <a:rPr lang="en-US" sz="2400" kern="1200" dirty="0">
                <a:solidFill>
                  <a:srgbClr val="000000"/>
                </a:solidFill>
                <a:latin typeface="Arial (Body)"/>
                <a:ea typeface="+mn-ea"/>
                <a:cs typeface="+mn-cs"/>
              </a:rPr>
              <a:t>Networks should be structured to maximize profit after taxes while meeting customer service requirements</a:t>
            </a:r>
          </a:p>
          <a:p>
            <a:pPr marL="255651" lvl="0" indent="-255651" defTabSz="457200">
              <a:spcAft>
                <a:spcPct val="0"/>
              </a:spcAft>
              <a:buFont typeface="Arial" panose="020B0604020202020204" pitchFamily="34" charset="0"/>
            </a:pPr>
            <a:r>
              <a:rPr lang="en-US" sz="2400" kern="1200" dirty="0">
                <a:solidFill>
                  <a:srgbClr val="000000"/>
                </a:solidFill>
                <a:latin typeface="Arial (Body)"/>
                <a:ea typeface="+mn-ea"/>
                <a:cs typeface="+mn-cs"/>
              </a:rPr>
              <a:t>Objective function maximizes </a:t>
            </a:r>
            <a:r>
              <a:rPr lang="en-US" sz="2400" kern="1200" dirty="0" smtClean="0">
                <a:solidFill>
                  <a:srgbClr val="000000"/>
                </a:solidFill>
                <a:latin typeface="Arial (Body)"/>
                <a:ea typeface="+mn-ea"/>
                <a:cs typeface="+mn-cs"/>
              </a:rPr>
              <a:t>profits</a:t>
            </a:r>
            <a:endParaRPr lang="en-US" sz="2400" kern="1200" dirty="0">
              <a:solidFill>
                <a:srgbClr val="000000"/>
              </a:solidFill>
              <a:latin typeface="Arial (Body)"/>
              <a:ea typeface="+mn-ea"/>
              <a:cs typeface="+mn-cs"/>
            </a:endParaRPr>
          </a:p>
        </p:txBody>
      </p:sp>
      <p:graphicFrame>
        <p:nvGraphicFramePr>
          <p:cNvPr id="6" name="Object 5" descr="The maximum sum of r sub j from j = 1 to m, times the sum of x sub i j from i = 1 to n, minus the sum of F sub i, y sub i from i = 1 to n, minus the sum from i = 1 to n of the sum of c sub i j, x sub i j from j = 1 to m."/>
          <p:cNvGraphicFramePr>
            <a:graphicFrameLocks noChangeAspect="1"/>
          </p:cNvGraphicFramePr>
          <p:nvPr>
            <p:extLst>
              <p:ext uri="{D42A27DB-BD31-4B8C-83A1-F6EECF244321}">
                <p14:modId xmlns:p14="http://schemas.microsoft.com/office/powerpoint/2010/main" val="3473472851"/>
              </p:ext>
            </p:extLst>
          </p:nvPr>
        </p:nvGraphicFramePr>
        <p:xfrm>
          <a:off x="1917700" y="3261587"/>
          <a:ext cx="5181600" cy="952500"/>
        </p:xfrm>
        <a:graphic>
          <a:graphicData uri="http://schemas.openxmlformats.org/presentationml/2006/ole">
            <mc:AlternateContent xmlns:mc="http://schemas.openxmlformats.org/markup-compatibility/2006">
              <mc:Choice xmlns:v="urn:schemas-microsoft-com:vml" Requires="v">
                <p:oleObj spid="_x0000_s3726" name="Equation" r:id="rId3" imgW="5181480" imgH="952200" progId="Equation.DSMT4">
                  <p:embed/>
                </p:oleObj>
              </mc:Choice>
              <mc:Fallback>
                <p:oleObj name="Equation" r:id="rId3" imgW="5181480" imgH="952200" progId="Equation.DSMT4">
                  <p:embed/>
                  <p:pic>
                    <p:nvPicPr>
                      <p:cNvPr id="5" name="Object 4"/>
                      <p:cNvPicPr/>
                      <p:nvPr/>
                    </p:nvPicPr>
                    <p:blipFill>
                      <a:blip r:embed="rId4"/>
                      <a:stretch>
                        <a:fillRect/>
                      </a:stretch>
                    </p:blipFill>
                    <p:spPr>
                      <a:xfrm>
                        <a:off x="1917700" y="3261587"/>
                        <a:ext cx="5181600" cy="952500"/>
                      </a:xfrm>
                      <a:prstGeom prst="rect">
                        <a:avLst/>
                      </a:prstGeom>
                    </p:spPr>
                  </p:pic>
                </p:oleObj>
              </mc:Fallback>
            </mc:AlternateContent>
          </a:graphicData>
        </a:graphic>
      </p:graphicFrame>
      <p:sp>
        <p:nvSpPr>
          <p:cNvPr id="4" name="Text Placeholder 3"/>
          <p:cNvSpPr>
            <a:spLocks noGrp="1"/>
          </p:cNvSpPr>
          <p:nvPr>
            <p:ph type="body" idx="2"/>
          </p:nvPr>
        </p:nvSpPr>
        <p:spPr>
          <a:xfrm>
            <a:off x="457200" y="4537299"/>
            <a:ext cx="8229600" cy="505097"/>
          </a:xfrm>
        </p:spPr>
        <p:txBody>
          <a:bodyPr/>
          <a:lstStyle/>
          <a:p>
            <a:pPr lvl="0"/>
            <a:r>
              <a:rPr lang="en-US" sz="2400" kern="1200" dirty="0">
                <a:solidFill>
                  <a:srgbClr val="000000"/>
                </a:solidFill>
                <a:latin typeface="Arial (Body)"/>
              </a:rPr>
              <a:t>Constraint Equation 5.1 </a:t>
            </a:r>
            <a:r>
              <a:rPr lang="en-US" sz="2400" kern="1200" dirty="0" smtClean="0">
                <a:solidFill>
                  <a:srgbClr val="000000"/>
                </a:solidFill>
                <a:latin typeface="Arial (Body)"/>
              </a:rPr>
              <a:t>becomes</a:t>
            </a:r>
            <a:endParaRPr lang="en-US" sz="2400" kern="1200" dirty="0">
              <a:solidFill>
                <a:srgbClr val="000000"/>
              </a:solidFill>
              <a:latin typeface="Arial (Body)"/>
            </a:endParaRPr>
          </a:p>
        </p:txBody>
      </p:sp>
      <p:graphicFrame>
        <p:nvGraphicFramePr>
          <p:cNvPr id="7" name="Object 6" descr="The sum of x sub i j from i = 1 to n, is less than or equal to D sub j, for j = 1 dot dot dot m"/>
          <p:cNvGraphicFramePr>
            <a:graphicFrameLocks noChangeAspect="1"/>
          </p:cNvGraphicFramePr>
          <p:nvPr>
            <p:extLst>
              <p:ext uri="{D42A27DB-BD31-4B8C-83A1-F6EECF244321}">
                <p14:modId xmlns:p14="http://schemas.microsoft.com/office/powerpoint/2010/main" val="989389163"/>
              </p:ext>
            </p:extLst>
          </p:nvPr>
        </p:nvGraphicFramePr>
        <p:xfrm>
          <a:off x="2862263" y="5241925"/>
          <a:ext cx="3290887" cy="831850"/>
        </p:xfrm>
        <a:graphic>
          <a:graphicData uri="http://schemas.openxmlformats.org/presentationml/2006/ole">
            <mc:AlternateContent xmlns:mc="http://schemas.openxmlformats.org/markup-compatibility/2006">
              <mc:Choice xmlns:v="urn:schemas-microsoft-com:vml" Requires="v">
                <p:oleObj spid="_x0000_s3727" name="Equation" r:id="rId5" imgW="3619440" imgH="914400" progId="Equation.DSMT4">
                  <p:embed/>
                </p:oleObj>
              </mc:Choice>
              <mc:Fallback>
                <p:oleObj name="Equation" r:id="rId5" imgW="3619440" imgH="914400" progId="Equation.DSMT4">
                  <p:embed/>
                  <p:pic>
                    <p:nvPicPr>
                      <p:cNvPr id="6" name="Object 5"/>
                      <p:cNvPicPr/>
                      <p:nvPr/>
                    </p:nvPicPr>
                    <p:blipFill>
                      <a:blip r:embed="rId6"/>
                      <a:stretch>
                        <a:fillRect/>
                      </a:stretch>
                    </p:blipFill>
                    <p:spPr>
                      <a:xfrm>
                        <a:off x="2862263" y="5241925"/>
                        <a:ext cx="3290887" cy="831850"/>
                      </a:xfrm>
                      <a:prstGeom prst="rect">
                        <a:avLst/>
                      </a:prstGeom>
                    </p:spPr>
                  </p:pic>
                </p:oleObj>
              </mc:Fallback>
            </mc:AlternateContent>
          </a:graphicData>
        </a:graphic>
      </p:graphicFrame>
    </p:spTree>
    <p:extLst>
      <p:ext uri="{BB962C8B-B14F-4D97-AF65-F5344CB8AC3E}">
        <p14:creationId xmlns:p14="http://schemas.microsoft.com/office/powerpoint/2010/main" val="393692385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4</a:t>
            </a:r>
            <a:endParaRPr lang="en-US"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The capacitated plant location model can be used to obtain a regional configuration that minimizes total cost or maximizes total profits. The model provides optimal plant locations while ensuring that no plant supplies more than its capacity and each market obtains enough supply to meet </a:t>
            </a:r>
            <a:r>
              <a:rPr lang="en-US" sz="2400" kern="1200" dirty="0" smtClean="0">
                <a:solidFill>
                  <a:srgbClr val="000000"/>
                </a:solidFill>
                <a:latin typeface="Arial (Body)"/>
                <a:ea typeface="+mn-ea"/>
                <a:cs typeface="+mn-cs"/>
              </a:rPr>
              <a:t>demand.</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222110005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kern="1200" dirty="0">
                <a:latin typeface="Times New Roman" panose="02020603050405020304" pitchFamily="18" charset="0"/>
              </a:rPr>
              <a:t>Models for Identifying Potential Sites</a:t>
            </a:r>
            <a:endParaRPr lang="en-US" dirty="0"/>
          </a:p>
        </p:txBody>
      </p:sp>
      <p:sp>
        <p:nvSpPr>
          <p:cNvPr id="3" name="Text Placeholder 2"/>
          <p:cNvSpPr>
            <a:spLocks noGrp="1"/>
          </p:cNvSpPr>
          <p:nvPr>
            <p:ph type="body" idx="1"/>
          </p:nvPr>
        </p:nvSpPr>
        <p:spPr>
          <a:xfrm>
            <a:off x="457200" y="1600201"/>
            <a:ext cx="8229600" cy="906462"/>
          </a:xfrm>
        </p:spPr>
        <p:txBody>
          <a:bodyPr/>
          <a:lstStyle/>
          <a:p>
            <a:pPr marL="255651" lvl="0" indent="-255651" defTabSz="457200">
              <a:spcAft>
                <a:spcPct val="0"/>
              </a:spcAft>
            </a:pPr>
            <a:r>
              <a:rPr lang="en-US" sz="2000" kern="1200" dirty="0">
                <a:solidFill>
                  <a:srgbClr val="000000"/>
                </a:solidFill>
                <a:latin typeface="Arial (Body)"/>
              </a:rPr>
              <a:t>Gravity Location Models</a:t>
            </a:r>
          </a:p>
          <a:p>
            <a:pPr marL="741553" lvl="1" indent="-284353" defTabSz="457200">
              <a:spcAft>
                <a:spcPct val="0"/>
              </a:spcAft>
              <a:buFont typeface="Arial" panose="020B0604020202020204" pitchFamily="34" charset="0"/>
            </a:pPr>
            <a:r>
              <a:rPr lang="en-US" sz="2000" kern="1200" dirty="0">
                <a:solidFill>
                  <a:srgbClr val="000000"/>
                </a:solidFill>
                <a:latin typeface="Arial (Body)"/>
              </a:rPr>
              <a:t>Inputs required</a:t>
            </a:r>
          </a:p>
        </p:txBody>
      </p:sp>
      <p:graphicFrame>
        <p:nvGraphicFramePr>
          <p:cNvPr id="18" name="Object 17" descr="x sub n, y sub n :"/>
          <p:cNvGraphicFramePr>
            <a:graphicFrameLocks noChangeAspect="1"/>
          </p:cNvGraphicFramePr>
          <p:nvPr>
            <p:extLst>
              <p:ext uri="{D42A27DB-BD31-4B8C-83A1-F6EECF244321}">
                <p14:modId xmlns:p14="http://schemas.microsoft.com/office/powerpoint/2010/main" val="3516394526"/>
              </p:ext>
            </p:extLst>
          </p:nvPr>
        </p:nvGraphicFramePr>
        <p:xfrm>
          <a:off x="543079" y="2433216"/>
          <a:ext cx="838899" cy="419451"/>
        </p:xfrm>
        <a:graphic>
          <a:graphicData uri="http://schemas.openxmlformats.org/presentationml/2006/ole">
            <mc:AlternateContent xmlns:mc="http://schemas.openxmlformats.org/markup-compatibility/2006">
              <mc:Choice xmlns:v="urn:schemas-microsoft-com:vml" Requires="v">
                <p:oleObj spid="_x0000_s17034" name="Equation" r:id="rId3" imgW="457200" imgH="228600" progId="Equation.DSMT4">
                  <p:embed/>
                </p:oleObj>
              </mc:Choice>
              <mc:Fallback>
                <p:oleObj name="Equation" r:id="rId3" imgW="457200" imgH="228600" progId="Equation.DSMT4">
                  <p:embed/>
                  <p:pic>
                    <p:nvPicPr>
                      <p:cNvPr id="0" name=""/>
                      <p:cNvPicPr/>
                      <p:nvPr/>
                    </p:nvPicPr>
                    <p:blipFill>
                      <a:blip r:embed="rId4"/>
                      <a:stretch>
                        <a:fillRect/>
                      </a:stretch>
                    </p:blipFill>
                    <p:spPr>
                      <a:xfrm>
                        <a:off x="543079" y="2433216"/>
                        <a:ext cx="838899" cy="419451"/>
                      </a:xfrm>
                      <a:prstGeom prst="rect">
                        <a:avLst/>
                      </a:prstGeom>
                    </p:spPr>
                  </p:pic>
                </p:oleObj>
              </mc:Fallback>
            </mc:AlternateContent>
          </a:graphicData>
        </a:graphic>
      </p:graphicFrame>
      <p:sp>
        <p:nvSpPr>
          <p:cNvPr id="4" name="Content Placeholder 3"/>
          <p:cNvSpPr>
            <a:spLocks noGrp="1"/>
          </p:cNvSpPr>
          <p:nvPr>
            <p:ph sz="quarter" idx="13"/>
          </p:nvPr>
        </p:nvSpPr>
        <p:spPr>
          <a:xfrm>
            <a:off x="1315452" y="2390357"/>
            <a:ext cx="7371347" cy="420190"/>
          </a:xfrm>
        </p:spPr>
        <p:txBody>
          <a:bodyPr/>
          <a:lstStyle/>
          <a:p>
            <a:pPr marL="0" indent="0">
              <a:spcBef>
                <a:spcPts val="600"/>
              </a:spcBef>
              <a:buNone/>
            </a:pPr>
            <a:r>
              <a:rPr lang="en-IN" sz="2000" dirty="0">
                <a:latin typeface="+mn-lt"/>
              </a:rPr>
              <a:t>coordinate location of either a market or supply source </a:t>
            </a:r>
            <a:r>
              <a:rPr lang="en-IN" sz="2000" i="1" dirty="0">
                <a:latin typeface="+mn-lt"/>
              </a:rPr>
              <a:t>n</a:t>
            </a:r>
          </a:p>
        </p:txBody>
      </p:sp>
      <p:graphicFrame>
        <p:nvGraphicFramePr>
          <p:cNvPr id="19" name="Object 18" descr="upper case f sub n :"/>
          <p:cNvGraphicFramePr>
            <a:graphicFrameLocks noChangeAspect="1"/>
          </p:cNvGraphicFramePr>
          <p:nvPr>
            <p:extLst>
              <p:ext uri="{D42A27DB-BD31-4B8C-83A1-F6EECF244321}">
                <p14:modId xmlns:p14="http://schemas.microsoft.com/office/powerpoint/2010/main" val="3567124661"/>
              </p:ext>
            </p:extLst>
          </p:nvPr>
        </p:nvGraphicFramePr>
        <p:xfrm>
          <a:off x="942633" y="2806312"/>
          <a:ext cx="456870" cy="411186"/>
        </p:xfrm>
        <a:graphic>
          <a:graphicData uri="http://schemas.openxmlformats.org/presentationml/2006/ole">
            <mc:AlternateContent xmlns:mc="http://schemas.openxmlformats.org/markup-compatibility/2006">
              <mc:Choice xmlns:v="urn:schemas-microsoft-com:vml" Requires="v">
                <p:oleObj spid="_x0000_s17035" name="Equation" r:id="rId5" imgW="253800" imgH="228600" progId="Equation.DSMT4">
                  <p:embed/>
                </p:oleObj>
              </mc:Choice>
              <mc:Fallback>
                <p:oleObj name="Equation" r:id="rId5" imgW="253800" imgH="228600" progId="Equation.DSMT4">
                  <p:embed/>
                  <p:pic>
                    <p:nvPicPr>
                      <p:cNvPr id="0" name=""/>
                      <p:cNvPicPr/>
                      <p:nvPr/>
                    </p:nvPicPr>
                    <p:blipFill>
                      <a:blip r:embed="rId6"/>
                      <a:stretch>
                        <a:fillRect/>
                      </a:stretch>
                    </p:blipFill>
                    <p:spPr>
                      <a:xfrm>
                        <a:off x="942633" y="2806312"/>
                        <a:ext cx="456870" cy="411186"/>
                      </a:xfrm>
                      <a:prstGeom prst="rect">
                        <a:avLst/>
                      </a:prstGeom>
                    </p:spPr>
                  </p:pic>
                </p:oleObj>
              </mc:Fallback>
            </mc:AlternateContent>
          </a:graphicData>
        </a:graphic>
      </p:graphicFrame>
      <p:sp>
        <p:nvSpPr>
          <p:cNvPr id="5" name="Content Placeholder 4"/>
          <p:cNvSpPr>
            <a:spLocks noGrp="1"/>
          </p:cNvSpPr>
          <p:nvPr>
            <p:ph sz="quarter" idx="14"/>
          </p:nvPr>
        </p:nvSpPr>
        <p:spPr>
          <a:xfrm>
            <a:off x="1315452" y="2745792"/>
            <a:ext cx="7374523" cy="699252"/>
          </a:xfrm>
        </p:spPr>
        <p:txBody>
          <a:bodyPr/>
          <a:lstStyle/>
          <a:p>
            <a:pPr marL="0" indent="1588">
              <a:spcBef>
                <a:spcPts val="600"/>
              </a:spcBef>
              <a:buNone/>
            </a:pPr>
            <a:r>
              <a:rPr lang="en-IN" sz="2000" dirty="0">
                <a:latin typeface="+mn-lt"/>
              </a:rPr>
              <a:t>cost of shipping one unit for one mile between the facility and either market or supply source </a:t>
            </a:r>
            <a:r>
              <a:rPr lang="en-IN" sz="2000" i="1" dirty="0">
                <a:latin typeface="+mn-lt"/>
              </a:rPr>
              <a:t>n</a:t>
            </a:r>
          </a:p>
        </p:txBody>
      </p:sp>
      <p:graphicFrame>
        <p:nvGraphicFramePr>
          <p:cNvPr id="20" name="Object 19" descr="upper case D sub n :"/>
          <p:cNvGraphicFramePr>
            <a:graphicFrameLocks noChangeAspect="1"/>
          </p:cNvGraphicFramePr>
          <p:nvPr>
            <p:extLst>
              <p:ext uri="{D42A27DB-BD31-4B8C-83A1-F6EECF244321}">
                <p14:modId xmlns:p14="http://schemas.microsoft.com/office/powerpoint/2010/main" val="274546200"/>
              </p:ext>
            </p:extLst>
          </p:nvPr>
        </p:nvGraphicFramePr>
        <p:xfrm>
          <a:off x="896735" y="3461981"/>
          <a:ext cx="484513" cy="415298"/>
        </p:xfrm>
        <a:graphic>
          <a:graphicData uri="http://schemas.openxmlformats.org/presentationml/2006/ole">
            <mc:AlternateContent xmlns:mc="http://schemas.openxmlformats.org/markup-compatibility/2006">
              <mc:Choice xmlns:v="urn:schemas-microsoft-com:vml" Requires="v">
                <p:oleObj spid="_x0000_s17036" name="Equation" r:id="rId7" imgW="266400" imgH="228600" progId="Equation.DSMT4">
                  <p:embed/>
                </p:oleObj>
              </mc:Choice>
              <mc:Fallback>
                <p:oleObj name="Equation" r:id="rId7" imgW="266400" imgH="228600" progId="Equation.DSMT4">
                  <p:embed/>
                  <p:pic>
                    <p:nvPicPr>
                      <p:cNvPr id="0" name=""/>
                      <p:cNvPicPr/>
                      <p:nvPr/>
                    </p:nvPicPr>
                    <p:blipFill>
                      <a:blip r:embed="rId8"/>
                      <a:stretch>
                        <a:fillRect/>
                      </a:stretch>
                    </p:blipFill>
                    <p:spPr>
                      <a:xfrm>
                        <a:off x="896735" y="3461981"/>
                        <a:ext cx="484513" cy="415298"/>
                      </a:xfrm>
                      <a:prstGeom prst="rect">
                        <a:avLst/>
                      </a:prstGeom>
                    </p:spPr>
                  </p:pic>
                </p:oleObj>
              </mc:Fallback>
            </mc:AlternateContent>
          </a:graphicData>
        </a:graphic>
      </p:graphicFrame>
      <p:sp>
        <p:nvSpPr>
          <p:cNvPr id="6" name="Content Placeholder 5"/>
          <p:cNvSpPr>
            <a:spLocks noGrp="1"/>
          </p:cNvSpPr>
          <p:nvPr>
            <p:ph sz="quarter" idx="15"/>
          </p:nvPr>
        </p:nvSpPr>
        <p:spPr>
          <a:xfrm>
            <a:off x="1315452" y="3412960"/>
            <a:ext cx="7371348" cy="658229"/>
          </a:xfrm>
        </p:spPr>
        <p:txBody>
          <a:bodyPr/>
          <a:lstStyle/>
          <a:p>
            <a:pPr marL="0" indent="0">
              <a:buNone/>
              <a:tabLst>
                <a:tab pos="723900" algn="r"/>
              </a:tabLst>
            </a:pPr>
            <a:r>
              <a:rPr lang="en-US" sz="2000" dirty="0">
                <a:latin typeface="+mn-lt"/>
              </a:rPr>
              <a:t>quantity to be shipped between facility and market or supply source </a:t>
            </a:r>
            <a:r>
              <a:rPr lang="en-US" sz="2000" i="1" dirty="0">
                <a:latin typeface="+mn-lt"/>
                <a:cs typeface="Times New Roman"/>
              </a:rPr>
              <a:t>n</a:t>
            </a:r>
            <a:endParaRPr lang="en-US" sz="2000" dirty="0">
              <a:latin typeface="+mn-lt"/>
              <a:cs typeface="Times New Roman"/>
            </a:endParaRPr>
          </a:p>
        </p:txBody>
      </p:sp>
      <p:sp>
        <p:nvSpPr>
          <p:cNvPr id="9" name="Content Placeholder 8"/>
          <p:cNvSpPr>
            <a:spLocks noGrp="1"/>
          </p:cNvSpPr>
          <p:nvPr>
            <p:ph sz="quarter" idx="16"/>
          </p:nvPr>
        </p:nvSpPr>
        <p:spPr>
          <a:xfrm>
            <a:off x="457200" y="4122740"/>
            <a:ext cx="4628147" cy="434142"/>
          </a:xfrm>
        </p:spPr>
        <p:txBody>
          <a:bodyPr/>
          <a:lstStyle/>
          <a:p>
            <a:pPr marL="0" indent="0">
              <a:buNone/>
            </a:pPr>
            <a:r>
              <a:rPr lang="en-US" sz="2000" i="1" dirty="0">
                <a:latin typeface="+mn-lt"/>
              </a:rPr>
              <a:t>(</a:t>
            </a:r>
            <a:r>
              <a:rPr lang="en-US" sz="2000" i="1" dirty="0">
                <a:latin typeface="+mn-lt"/>
                <a:cs typeface="Times New Roman"/>
              </a:rPr>
              <a:t>x</a:t>
            </a:r>
            <a:r>
              <a:rPr lang="en-US" sz="2000" dirty="0">
                <a:latin typeface="+mn-lt"/>
              </a:rPr>
              <a:t>, </a:t>
            </a:r>
            <a:r>
              <a:rPr lang="en-US" sz="2000" i="1" dirty="0">
                <a:latin typeface="+mn-lt"/>
                <a:cs typeface="Times New Roman"/>
              </a:rPr>
              <a:t>y</a:t>
            </a:r>
            <a:r>
              <a:rPr lang="en-US" sz="2000" dirty="0">
                <a:latin typeface="+mn-lt"/>
              </a:rPr>
              <a:t>) is the location selected for the</a:t>
            </a:r>
          </a:p>
        </p:txBody>
      </p:sp>
      <p:sp>
        <p:nvSpPr>
          <p:cNvPr id="10" name="Content Placeholder 9"/>
          <p:cNvSpPr>
            <a:spLocks noGrp="1"/>
          </p:cNvSpPr>
          <p:nvPr>
            <p:ph sz="quarter" idx="17"/>
          </p:nvPr>
        </p:nvSpPr>
        <p:spPr>
          <a:xfrm>
            <a:off x="457201" y="4443669"/>
            <a:ext cx="2474686" cy="434518"/>
          </a:xfrm>
        </p:spPr>
        <p:txBody>
          <a:bodyPr/>
          <a:lstStyle/>
          <a:p>
            <a:pPr marL="0" indent="0">
              <a:buNone/>
            </a:pPr>
            <a:r>
              <a:rPr lang="en-US" sz="2000" dirty="0">
                <a:latin typeface="+mn-lt"/>
              </a:rPr>
              <a:t>facility, the distance</a:t>
            </a:r>
          </a:p>
        </p:txBody>
      </p:sp>
      <p:graphicFrame>
        <p:nvGraphicFramePr>
          <p:cNvPr id="21" name="Object 20" descr="d sub n"/>
          <p:cNvGraphicFramePr>
            <a:graphicFrameLocks noChangeAspect="1"/>
          </p:cNvGraphicFramePr>
          <p:nvPr>
            <p:extLst>
              <p:ext uri="{D42A27DB-BD31-4B8C-83A1-F6EECF244321}">
                <p14:modId xmlns:p14="http://schemas.microsoft.com/office/powerpoint/2010/main" val="2631339391"/>
              </p:ext>
            </p:extLst>
          </p:nvPr>
        </p:nvGraphicFramePr>
        <p:xfrm>
          <a:off x="2819808" y="4496283"/>
          <a:ext cx="360130" cy="432161"/>
        </p:xfrm>
        <a:graphic>
          <a:graphicData uri="http://schemas.openxmlformats.org/presentationml/2006/ole">
            <mc:AlternateContent xmlns:mc="http://schemas.openxmlformats.org/markup-compatibility/2006">
              <mc:Choice xmlns:v="urn:schemas-microsoft-com:vml" Requires="v">
                <p:oleObj spid="_x0000_s17037" name="Equation" r:id="rId9" imgW="190440" imgH="228600" progId="Equation.DSMT4">
                  <p:embed/>
                </p:oleObj>
              </mc:Choice>
              <mc:Fallback>
                <p:oleObj name="Equation" r:id="rId9" imgW="190440" imgH="228600" progId="Equation.DSMT4">
                  <p:embed/>
                  <p:pic>
                    <p:nvPicPr>
                      <p:cNvPr id="0" name=""/>
                      <p:cNvPicPr/>
                      <p:nvPr/>
                    </p:nvPicPr>
                    <p:blipFill>
                      <a:blip r:embed="rId10"/>
                      <a:stretch>
                        <a:fillRect/>
                      </a:stretch>
                    </p:blipFill>
                    <p:spPr>
                      <a:xfrm>
                        <a:off x="2819808" y="4496283"/>
                        <a:ext cx="360130" cy="432161"/>
                      </a:xfrm>
                      <a:prstGeom prst="rect">
                        <a:avLst/>
                      </a:prstGeom>
                    </p:spPr>
                  </p:pic>
                </p:oleObj>
              </mc:Fallback>
            </mc:AlternateContent>
          </a:graphicData>
        </a:graphic>
      </p:graphicFrame>
      <p:sp>
        <p:nvSpPr>
          <p:cNvPr id="11" name="Content Placeholder 10"/>
          <p:cNvSpPr>
            <a:spLocks noGrp="1"/>
          </p:cNvSpPr>
          <p:nvPr>
            <p:ph sz="quarter" idx="18"/>
          </p:nvPr>
        </p:nvSpPr>
        <p:spPr>
          <a:xfrm>
            <a:off x="3039983" y="4448267"/>
            <a:ext cx="1836821" cy="413877"/>
          </a:xfrm>
        </p:spPr>
        <p:txBody>
          <a:bodyPr/>
          <a:lstStyle/>
          <a:p>
            <a:pPr marL="101600" indent="0">
              <a:buNone/>
            </a:pPr>
            <a:r>
              <a:rPr lang="en-US" sz="2000" dirty="0">
                <a:latin typeface="+mn-lt"/>
              </a:rPr>
              <a:t>between the</a:t>
            </a:r>
          </a:p>
        </p:txBody>
      </p:sp>
      <p:sp>
        <p:nvSpPr>
          <p:cNvPr id="12" name="Content Placeholder 11"/>
          <p:cNvSpPr>
            <a:spLocks noGrp="1"/>
          </p:cNvSpPr>
          <p:nvPr>
            <p:ph sz="quarter" idx="19"/>
          </p:nvPr>
        </p:nvSpPr>
        <p:spPr>
          <a:xfrm>
            <a:off x="457200" y="4764514"/>
            <a:ext cx="4628147" cy="714206"/>
          </a:xfrm>
        </p:spPr>
        <p:txBody>
          <a:bodyPr/>
          <a:lstStyle/>
          <a:p>
            <a:pPr marL="0" indent="0">
              <a:buNone/>
            </a:pPr>
            <a:r>
              <a:rPr lang="en-US" sz="2000" dirty="0">
                <a:latin typeface="+mn-lt"/>
              </a:rPr>
              <a:t>facility at location (</a:t>
            </a:r>
            <a:r>
              <a:rPr lang="en-US" sz="2000" i="1" dirty="0">
                <a:latin typeface="+mn-lt"/>
                <a:cs typeface="Times New Roman"/>
              </a:rPr>
              <a:t>x</a:t>
            </a:r>
            <a:r>
              <a:rPr lang="en-US" sz="2000" dirty="0">
                <a:latin typeface="+mn-lt"/>
              </a:rPr>
              <a:t>, </a:t>
            </a:r>
            <a:r>
              <a:rPr lang="en-US" sz="2000" i="1" dirty="0">
                <a:latin typeface="+mn-lt"/>
                <a:cs typeface="Times New Roman"/>
              </a:rPr>
              <a:t>y</a:t>
            </a:r>
            <a:r>
              <a:rPr lang="en-US" sz="2000" dirty="0">
                <a:latin typeface="+mn-lt"/>
              </a:rPr>
              <a:t>) and </a:t>
            </a:r>
            <a:r>
              <a:rPr lang="en-US" sz="2000" dirty="0" smtClean="0">
                <a:latin typeface="+mn-lt"/>
              </a:rPr>
              <a:t>the </a:t>
            </a:r>
            <a:r>
              <a:rPr lang="en-US" sz="2000" dirty="0">
                <a:latin typeface="+mn-lt"/>
              </a:rPr>
              <a:t>supply source or market </a:t>
            </a:r>
            <a:r>
              <a:rPr lang="en-US" sz="2000" i="1" dirty="0">
                <a:latin typeface="+mn-lt"/>
                <a:cs typeface="Times New Roman"/>
              </a:rPr>
              <a:t>n</a:t>
            </a:r>
            <a:r>
              <a:rPr lang="en-US" sz="2000" i="1" dirty="0">
                <a:latin typeface="+mn-lt"/>
              </a:rPr>
              <a:t> </a:t>
            </a:r>
            <a:r>
              <a:rPr lang="en-US" sz="2000" dirty="0">
                <a:latin typeface="+mn-lt"/>
              </a:rPr>
              <a:t>is given </a:t>
            </a:r>
            <a:r>
              <a:rPr lang="en-US" sz="2000" dirty="0" smtClean="0">
                <a:latin typeface="+mn-lt"/>
              </a:rPr>
              <a:t>by</a:t>
            </a:r>
            <a:endParaRPr lang="en-US" sz="2000" dirty="0">
              <a:latin typeface="+mn-lt"/>
            </a:endParaRPr>
          </a:p>
        </p:txBody>
      </p:sp>
      <p:graphicFrame>
        <p:nvGraphicFramePr>
          <p:cNvPr id="16" name="Object 15" descr="d sub n = the square root of, start expression, left parenthesis x minus x sub n right parenthesis, squared + left parenthesis y minus y sub n right parenthesis, squared end expression"/>
          <p:cNvGraphicFramePr>
            <a:graphicFrameLocks noChangeAspect="1"/>
          </p:cNvGraphicFramePr>
          <p:nvPr>
            <p:extLst>
              <p:ext uri="{D42A27DB-BD31-4B8C-83A1-F6EECF244321}">
                <p14:modId xmlns:p14="http://schemas.microsoft.com/office/powerpoint/2010/main" val="2424655542"/>
              </p:ext>
            </p:extLst>
          </p:nvPr>
        </p:nvGraphicFramePr>
        <p:xfrm>
          <a:off x="1271906" y="5606015"/>
          <a:ext cx="2802127" cy="531791"/>
        </p:xfrm>
        <a:graphic>
          <a:graphicData uri="http://schemas.openxmlformats.org/presentationml/2006/ole">
            <mc:AlternateContent xmlns:mc="http://schemas.openxmlformats.org/markup-compatibility/2006">
              <mc:Choice xmlns:v="urn:schemas-microsoft-com:vml" Requires="v">
                <p:oleObj spid="_x0000_s17038" name="Equation" r:id="rId11" imgW="1739880" imgH="330120" progId="Equation.DSMT4">
                  <p:embed/>
                </p:oleObj>
              </mc:Choice>
              <mc:Fallback>
                <p:oleObj name="Equation" r:id="rId11" imgW="1739880" imgH="330120" progId="Equation.DSMT4">
                  <p:embed/>
                  <p:pic>
                    <p:nvPicPr>
                      <p:cNvPr id="10" name="Object 9" descr="d sub n = the square root of, start expression, left parenthesis x minus x sub n right parenthesis, squared + left parenthesis y minus y sub n right parenthesis, squared end expression"/>
                      <p:cNvPicPr/>
                      <p:nvPr/>
                    </p:nvPicPr>
                    <p:blipFill>
                      <a:blip r:embed="rId12"/>
                      <a:stretch>
                        <a:fillRect/>
                      </a:stretch>
                    </p:blipFill>
                    <p:spPr>
                      <a:xfrm>
                        <a:off x="1271906" y="5606015"/>
                        <a:ext cx="2802127" cy="531791"/>
                      </a:xfrm>
                      <a:prstGeom prst="rect">
                        <a:avLst/>
                      </a:prstGeom>
                    </p:spPr>
                  </p:pic>
                </p:oleObj>
              </mc:Fallback>
            </mc:AlternateContent>
          </a:graphicData>
        </a:graphic>
      </p:graphicFrame>
      <p:sp>
        <p:nvSpPr>
          <p:cNvPr id="13" name="Content Placeholder 12"/>
          <p:cNvSpPr>
            <a:spLocks noGrp="1"/>
          </p:cNvSpPr>
          <p:nvPr>
            <p:ph sz="quarter" idx="20"/>
          </p:nvPr>
        </p:nvSpPr>
        <p:spPr>
          <a:xfrm>
            <a:off x="5276424" y="4141628"/>
            <a:ext cx="3410375" cy="819983"/>
          </a:xfrm>
        </p:spPr>
        <p:txBody>
          <a:bodyPr/>
          <a:lstStyle/>
          <a:p>
            <a:pPr marL="0" indent="0">
              <a:buNone/>
            </a:pPr>
            <a:r>
              <a:rPr lang="en-US" sz="2000" dirty="0">
                <a:latin typeface="+mn-lt"/>
              </a:rPr>
              <a:t>The total transportation cost is given by</a:t>
            </a:r>
          </a:p>
        </p:txBody>
      </p:sp>
      <p:graphicFrame>
        <p:nvGraphicFramePr>
          <p:cNvPr id="17" name="Object 16" descr="T C = the sum of d sub n, upper case D sub n, upper case F sub n, from n = 1 to k."/>
          <p:cNvGraphicFramePr>
            <a:graphicFrameLocks noChangeAspect="1"/>
          </p:cNvGraphicFramePr>
          <p:nvPr>
            <p:extLst>
              <p:ext uri="{D42A27DB-BD31-4B8C-83A1-F6EECF244321}">
                <p14:modId xmlns:p14="http://schemas.microsoft.com/office/powerpoint/2010/main" val="3836337811"/>
              </p:ext>
            </p:extLst>
          </p:nvPr>
        </p:nvGraphicFramePr>
        <p:xfrm>
          <a:off x="5868975" y="4940728"/>
          <a:ext cx="1647851" cy="650744"/>
        </p:xfrm>
        <a:graphic>
          <a:graphicData uri="http://schemas.openxmlformats.org/presentationml/2006/ole">
            <mc:AlternateContent xmlns:mc="http://schemas.openxmlformats.org/markup-compatibility/2006">
              <mc:Choice xmlns:v="urn:schemas-microsoft-com:vml" Requires="v">
                <p:oleObj spid="_x0000_s17039" name="Equation" r:id="rId13" imgW="1993680" imgH="787320" progId="Equation.DSMT4">
                  <p:embed/>
                </p:oleObj>
              </mc:Choice>
              <mc:Fallback>
                <p:oleObj name="Equation" r:id="rId13" imgW="1993680" imgH="787320" progId="Equation.DSMT4">
                  <p:embed/>
                  <p:pic>
                    <p:nvPicPr>
                      <p:cNvPr id="9" name="Object 8" descr="T C = the sum of d sub n, upper D sub n, F sub n, from n = 1 to k."/>
                      <p:cNvPicPr/>
                      <p:nvPr/>
                    </p:nvPicPr>
                    <p:blipFill>
                      <a:blip r:embed="rId14"/>
                      <a:stretch>
                        <a:fillRect/>
                      </a:stretch>
                    </p:blipFill>
                    <p:spPr>
                      <a:xfrm>
                        <a:off x="5868975" y="4940728"/>
                        <a:ext cx="1647851" cy="650744"/>
                      </a:xfrm>
                      <a:prstGeom prst="rect">
                        <a:avLst/>
                      </a:prstGeom>
                    </p:spPr>
                  </p:pic>
                </p:oleObj>
              </mc:Fallback>
            </mc:AlternateContent>
          </a:graphicData>
        </a:graphic>
      </p:graphicFrame>
    </p:spTree>
    <p:extLst>
      <p:ext uri="{BB962C8B-B14F-4D97-AF65-F5344CB8AC3E}">
        <p14:creationId xmlns:p14="http://schemas.microsoft.com/office/powerpoint/2010/main" val="31079858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Learning Objectives </a:t>
            </a:r>
            <a:r>
              <a:rPr lang="en-US" sz="2000" b="0" kern="1200" dirty="0" smtClean="0">
                <a:solidFill>
                  <a:srgbClr val="007FA3"/>
                </a:solidFill>
                <a:latin typeface="Times New Roman" panose="02020603050405020304" pitchFamily="18" charset="0"/>
                <a:ea typeface="+mj-ea"/>
                <a:cs typeface="+mj-cs"/>
              </a:rPr>
              <a:t>(2 of 2)</a:t>
            </a:r>
            <a:endParaRPr lang="en-US" sz="2000" b="0"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p:txBody>
          <a:bodyPr wrap="square" lIns="91425" tIns="91425" rIns="91425" bIns="91425">
            <a:spAutoFit/>
          </a:bodyPr>
          <a:lstStyle/>
          <a:p>
            <a:pPr marL="0" lvl="0" indent="0" defTabSz="457200">
              <a:spcAft>
                <a:spcPct val="0"/>
              </a:spcAft>
              <a:buSzPct val="100000"/>
              <a:buNone/>
            </a:pPr>
            <a:r>
              <a:rPr lang="en-US" sz="2400" b="1" kern="1200" dirty="0" smtClean="0">
                <a:solidFill>
                  <a:schemeClr val="tx2"/>
                </a:solidFill>
                <a:latin typeface="Arial (Body)"/>
                <a:ea typeface="+mn-ea"/>
                <a:cs typeface="+mn-cs"/>
              </a:rPr>
              <a:t>5.5</a:t>
            </a:r>
            <a:r>
              <a:rPr lang="en-US" sz="2400" kern="1200" dirty="0">
                <a:solidFill>
                  <a:srgbClr val="000000"/>
                </a:solidFill>
                <a:latin typeface="Arial (Body)"/>
                <a:ea typeface="+mn-ea"/>
                <a:cs typeface="+mn-cs"/>
              </a:rPr>
              <a:t> </a:t>
            </a:r>
            <a:r>
              <a:rPr lang="en-US" sz="2400" kern="1200" dirty="0" smtClean="0">
                <a:solidFill>
                  <a:srgbClr val="000000"/>
                </a:solidFill>
                <a:latin typeface="Arial (Body)"/>
                <a:ea typeface="+mn-ea"/>
                <a:cs typeface="+mn-cs"/>
              </a:rPr>
              <a:t>Develop </a:t>
            </a:r>
            <a:r>
              <a:rPr lang="en-US" sz="2400" kern="1200" dirty="0">
                <a:solidFill>
                  <a:srgbClr val="000000"/>
                </a:solidFill>
                <a:latin typeface="Arial (Body)"/>
                <a:ea typeface="+mn-ea"/>
                <a:cs typeface="+mn-cs"/>
              </a:rPr>
              <a:t>an optimization model to identify potential sites in a </a:t>
            </a:r>
            <a:r>
              <a:rPr lang="en-US" sz="2400" kern="1200" dirty="0" smtClean="0">
                <a:solidFill>
                  <a:srgbClr val="000000"/>
                </a:solidFill>
                <a:latin typeface="Arial (Body)"/>
                <a:ea typeface="+mn-ea"/>
                <a:cs typeface="+mn-cs"/>
              </a:rPr>
              <a:t>region.</a:t>
            </a:r>
            <a:endParaRPr lang="en-US" sz="2400" kern="1200" dirty="0">
              <a:solidFill>
                <a:srgbClr val="000000"/>
              </a:solidFill>
              <a:latin typeface="Arial (Body)"/>
              <a:ea typeface="+mn-ea"/>
              <a:cs typeface="+mn-cs"/>
            </a:endParaRPr>
          </a:p>
          <a:p>
            <a:pPr marL="0" lvl="0" indent="0" defTabSz="457200">
              <a:spcAft>
                <a:spcPct val="0"/>
              </a:spcAft>
              <a:buSzPct val="100000"/>
              <a:buNone/>
            </a:pPr>
            <a:r>
              <a:rPr lang="en-US" sz="2400" b="1" kern="1200" dirty="0" smtClean="0">
                <a:solidFill>
                  <a:schemeClr val="tx2"/>
                </a:solidFill>
                <a:latin typeface="Arial (Body)"/>
                <a:ea typeface="+mn-ea"/>
                <a:cs typeface="+mn-cs"/>
              </a:rPr>
              <a:t>5.6</a:t>
            </a:r>
            <a:r>
              <a:rPr lang="en-US" sz="2400" kern="1200" dirty="0">
                <a:solidFill>
                  <a:srgbClr val="000000"/>
                </a:solidFill>
                <a:latin typeface="Arial (Body)"/>
                <a:ea typeface="+mn-ea"/>
                <a:cs typeface="+mn-cs"/>
              </a:rPr>
              <a:t> </a:t>
            </a:r>
            <a:r>
              <a:rPr lang="en-US" sz="2400" kern="1200" dirty="0" smtClean="0">
                <a:solidFill>
                  <a:srgbClr val="000000"/>
                </a:solidFill>
                <a:latin typeface="Arial (Body)"/>
                <a:ea typeface="+mn-ea"/>
                <a:cs typeface="+mn-cs"/>
              </a:rPr>
              <a:t>Develop </a:t>
            </a:r>
            <a:r>
              <a:rPr lang="en-US" sz="2400" kern="1200" dirty="0">
                <a:solidFill>
                  <a:srgbClr val="000000"/>
                </a:solidFill>
                <a:latin typeface="Arial (Body)"/>
                <a:ea typeface="+mn-ea"/>
                <a:cs typeface="+mn-cs"/>
              </a:rPr>
              <a:t>an optimization model to locate plants and allocate market demand.</a:t>
            </a:r>
          </a:p>
        </p:txBody>
      </p:sp>
    </p:spTree>
    <p:extLst>
      <p:ext uri="{BB962C8B-B14F-4D97-AF65-F5344CB8AC3E}">
        <p14:creationId xmlns:p14="http://schemas.microsoft.com/office/powerpoint/2010/main" val="188226372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Gravity Model </a:t>
            </a:r>
            <a:r>
              <a:rPr lang="en-US" sz="2000" b="0" kern="1200" dirty="0" smtClean="0">
                <a:latin typeface="Times New Roman" panose="02020603050405020304" pitchFamily="18" charset="0"/>
                <a:ea typeface="+mj-ea"/>
                <a:cs typeface="+mj-cs"/>
              </a:rPr>
              <a:t>(1 of 3)</a:t>
            </a:r>
            <a:endParaRPr lang="en-US" sz="2000" b="0" kern="1200" dirty="0">
              <a:latin typeface="Times New Roman" panose="02020603050405020304" pitchFamily="18" charset="0"/>
              <a:ea typeface="+mj-ea"/>
              <a:cs typeface="+mj-cs"/>
            </a:endParaRPr>
          </a:p>
        </p:txBody>
      </p:sp>
      <p:pic>
        <p:nvPicPr>
          <p:cNvPr id="5" name="Picture 4" descr="Using solver to optimize location for steel appliances. The spreadsheet used to optimize the location for steel appliance using the solver has 6 columns. They are as follows. Sources or markets. F sub n in $ per ton mile. D sub n in tons. Coordinate x sub n. Coordinate y sub n. d sub n. Row 1, cells B 5 through G 5. Source, Buffalo. F sub n, 0.90. D sub n, 500. x sub n, 700. y sub n, 1200. d sub n, 1389. Row 2, cells B 6 through G 6. Source, Memphis. F sub n, 0.95. D sub n, 300. x sub n, 250. y sub n, 600. d sub n, 650. Row 3, cells B 7 through G 7. Source, Saint Louis. F sub n, 0.85. D sub n, 700. x sub n, 225. y sub n, 825. d sub n, 855. Row 4, cells B 8 through G 8. Market, Atlanta. F sub n, 1.50. D sub n, 225. x sub n, 600. y sub n, 500. d sub n, 781. Row 5, cells B 9 through G 9. Market, Boston. F sub n, 1.50. D sub n, 150. x sub n, 1050. y sub n, 1200. d sub n 1595. Row 6, cells B 10 through G 10. Market, Jacksonville. F sub n, 1.50. D sub n, 250. x sub n, 800. y sub n, 300. d sub n, 854. Row 7, B 11 through G 11. Market, Philadelphia. F sub n, 1.50. D sub n, 175. x sub n, 925. y sub n, 975. d sub n, 1344. Row 8, cells B 12 through G 12. Under facility location are the variables, x, and, y. The location for x is B 16. The location for y is B 17. Cost is in B 19, and the cost shown is $3,277,110. The inset for solver parameters shows the set target cell at B 19. Equal to the minimum value of 0. By changing cells B 16 through B 17."/>
          <p:cNvPicPr>
            <a:picLocks noChangeAspect="1"/>
          </p:cNvPicPr>
          <p:nvPr/>
        </p:nvPicPr>
        <p:blipFill>
          <a:blip r:embed="rId2"/>
          <a:stretch>
            <a:fillRect/>
          </a:stretch>
        </p:blipFill>
        <p:spPr>
          <a:xfrm>
            <a:off x="2386445" y="1681323"/>
            <a:ext cx="4942612" cy="3959007"/>
          </a:xfrm>
          <a:prstGeom prst="rect">
            <a:avLst/>
          </a:prstGeom>
        </p:spPr>
      </p:pic>
      <p:sp>
        <p:nvSpPr>
          <p:cNvPr id="3" name="Text Placeholder 2"/>
          <p:cNvSpPr>
            <a:spLocks noGrp="1"/>
          </p:cNvSpPr>
          <p:nvPr>
            <p:ph type="body" idx="1"/>
          </p:nvPr>
        </p:nvSpPr>
        <p:spPr>
          <a:xfrm>
            <a:off x="457200" y="5873858"/>
            <a:ext cx="8229600" cy="417760"/>
          </a:xfrm>
        </p:spPr>
        <p:txBody>
          <a:bodyPr/>
          <a:lstStyle/>
          <a:p>
            <a:pPr marL="0" indent="0">
              <a:buNone/>
            </a:pPr>
            <a:r>
              <a:rPr lang="en-IN" sz="2000" b="1" dirty="0">
                <a:latin typeface="+mn-lt"/>
              </a:rPr>
              <a:t>Figure 5-8</a:t>
            </a:r>
            <a:r>
              <a:rPr lang="en-IN" sz="2000" dirty="0">
                <a:latin typeface="+mn-lt"/>
              </a:rPr>
              <a:t> Using Solver to Optimize Location for Steel Appliances</a:t>
            </a:r>
          </a:p>
        </p:txBody>
      </p:sp>
    </p:spTree>
    <p:extLst>
      <p:ext uri="{BB962C8B-B14F-4D97-AF65-F5344CB8AC3E}">
        <p14:creationId xmlns:p14="http://schemas.microsoft.com/office/powerpoint/2010/main" val="83503401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Gravity Model </a:t>
            </a:r>
            <a:r>
              <a:rPr lang="en-US" sz="2000" b="0" kern="1200" dirty="0" smtClean="0">
                <a:latin typeface="Times New Roman" panose="02020603050405020304" pitchFamily="18" charset="0"/>
                <a:ea typeface="+mj-ea"/>
                <a:cs typeface="+mj-cs"/>
              </a:rPr>
              <a:t>(2 of 3)</a:t>
            </a:r>
            <a:endParaRPr lang="en-US" sz="2000" b="0" kern="1200" dirty="0">
              <a:latin typeface="Times New Roman" panose="02020603050405020304" pitchFamily="18" charset="0"/>
              <a:ea typeface="+mj-ea"/>
              <a:cs typeface="+mj-cs"/>
            </a:endParaRPr>
          </a:p>
        </p:txBody>
      </p:sp>
      <p:graphicFrame>
        <p:nvGraphicFramePr>
          <p:cNvPr id="4" name="Table 3"/>
          <p:cNvGraphicFramePr>
            <a:graphicFrameLocks noGrp="1"/>
          </p:cNvGraphicFramePr>
          <p:nvPr>
            <p:extLst>
              <p:ext uri="{D42A27DB-BD31-4B8C-83A1-F6EECF244321}">
                <p14:modId xmlns:p14="http://schemas.microsoft.com/office/powerpoint/2010/main" val="224753219"/>
              </p:ext>
            </p:extLst>
          </p:nvPr>
        </p:nvGraphicFramePr>
        <p:xfrm>
          <a:off x="457200" y="2282370"/>
          <a:ext cx="8229600" cy="1112520"/>
        </p:xfrm>
        <a:graphic>
          <a:graphicData uri="http://schemas.openxmlformats.org/drawingml/2006/table">
            <a:tbl>
              <a:tblPr firstRow="1" bandRow="1">
                <a:tableStyleId>{40F9630F-82C1-40B7-BC3A-925EFCFF5E92}</a:tableStyleId>
              </a:tblPr>
              <a:tblGrid>
                <a:gridCol w="791029">
                  <a:extLst>
                    <a:ext uri="{9D8B030D-6E8A-4147-A177-3AD203B41FA5}">
                      <a16:colId xmlns:a16="http://schemas.microsoft.com/office/drawing/2014/main" val="2605409932"/>
                    </a:ext>
                  </a:extLst>
                </a:gridCol>
                <a:gridCol w="4746171">
                  <a:extLst>
                    <a:ext uri="{9D8B030D-6E8A-4147-A177-3AD203B41FA5}">
                      <a16:colId xmlns:a16="http://schemas.microsoft.com/office/drawing/2014/main" val="18046230"/>
                    </a:ext>
                  </a:extLst>
                </a:gridCol>
                <a:gridCol w="1291771">
                  <a:extLst>
                    <a:ext uri="{9D8B030D-6E8A-4147-A177-3AD203B41FA5}">
                      <a16:colId xmlns:a16="http://schemas.microsoft.com/office/drawing/2014/main" val="3864014609"/>
                    </a:ext>
                  </a:extLst>
                </a:gridCol>
                <a:gridCol w="1400629">
                  <a:extLst>
                    <a:ext uri="{9D8B030D-6E8A-4147-A177-3AD203B41FA5}">
                      <a16:colId xmlns:a16="http://schemas.microsoft.com/office/drawing/2014/main" val="517390941"/>
                    </a:ext>
                  </a:extLst>
                </a:gridCol>
              </a:tblGrid>
              <a:tr h="370840">
                <a:tc>
                  <a:txBody>
                    <a:bodyPr/>
                    <a:lstStyle/>
                    <a:p>
                      <a:pPr algn="ctr"/>
                      <a:r>
                        <a:rPr lang="en-US" sz="1800" dirty="0" smtClean="0">
                          <a:latin typeface="+mn-lt"/>
                        </a:rPr>
                        <a:t>Cell</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smtClean="0">
                          <a:latin typeface="+mn-lt"/>
                        </a:rPr>
                        <a:t>Cell Formula</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smtClean="0">
                          <a:latin typeface="+mn-lt"/>
                        </a:rPr>
                        <a:t>Equation</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smtClean="0">
                          <a:latin typeface="+mn-lt"/>
                        </a:rPr>
                        <a:t>Copied to</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0223975"/>
                  </a:ext>
                </a:extLst>
              </a:tr>
              <a:tr h="370840">
                <a:tc>
                  <a:txBody>
                    <a:bodyPr/>
                    <a:lstStyle/>
                    <a:p>
                      <a:pPr algn="ctr"/>
                      <a:r>
                        <a:rPr lang="en-US" sz="1800" dirty="0" smtClean="0">
                          <a:latin typeface="+mn-lt"/>
                        </a:rPr>
                        <a:t>G5</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800" dirty="0" smtClean="0">
                          <a:solidFill>
                            <a:schemeClr val="bg1"/>
                          </a:solidFill>
                          <a:latin typeface="+mn-lt"/>
                        </a:rPr>
                        <a:t>equals square root of left parenthesis, left parenthesis $ B $ 16 minus E 5 right parenthesis, caret 2 + left parenthesis $ B $ 17 minus f 5 right parenthesis, caret 2 right parenthesis</a:t>
                      </a:r>
                      <a:endParaRPr lang="en-US" sz="800" dirty="0">
                        <a:solidFill>
                          <a:schemeClr val="bg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smtClean="0">
                          <a:latin typeface="+mn-lt"/>
                        </a:rPr>
                        <a:t>5.5</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smtClean="0">
                          <a:latin typeface="+mn-lt"/>
                        </a:rPr>
                        <a:t>G6:G12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84270141"/>
                  </a:ext>
                </a:extLst>
              </a:tr>
              <a:tr h="370840">
                <a:tc>
                  <a:txBody>
                    <a:bodyPr/>
                    <a:lstStyle/>
                    <a:p>
                      <a:pPr algn="ctr"/>
                      <a:r>
                        <a:rPr lang="en-US" sz="1800" dirty="0" smtClean="0">
                          <a:latin typeface="+mn-lt"/>
                        </a:rPr>
                        <a:t>B19</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smtClean="0">
                          <a:latin typeface="+mn-lt"/>
                        </a:rPr>
                        <a:t>= SUMPRODUCT(G5:G12,D5:D12,C5:C12)</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smtClean="0">
                          <a:latin typeface="+mn-lt"/>
                        </a:rPr>
                        <a:t>5.6</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smtClean="0">
                          <a:solidFill>
                            <a:schemeClr val="tx1"/>
                          </a:solidFill>
                          <a:latin typeface="+mn-lt"/>
                        </a:rPr>
                        <a:t>–</a:t>
                      </a:r>
                      <a:endParaRPr lang="en-US" sz="1800"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19227037"/>
                  </a:ext>
                </a:extLst>
              </a:tr>
            </a:tbl>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1928804979"/>
              </p:ext>
            </p:extLst>
          </p:nvPr>
        </p:nvGraphicFramePr>
        <p:xfrm>
          <a:off x="1411289" y="2663723"/>
          <a:ext cx="4156075" cy="336550"/>
        </p:xfrm>
        <a:graphic>
          <a:graphicData uri="http://schemas.openxmlformats.org/presentationml/2006/ole">
            <mc:AlternateContent xmlns:mc="http://schemas.openxmlformats.org/markup-compatibility/2006">
              <mc:Choice xmlns:v="urn:schemas-microsoft-com:vml" Requires="v">
                <p:oleObj spid="_x0000_s17544" name="Equation" r:id="rId3" imgW="2819160" imgH="228600" progId="Equation.DSMT4">
                  <p:embed/>
                </p:oleObj>
              </mc:Choice>
              <mc:Fallback>
                <p:oleObj name="Equation" r:id="rId3" imgW="2819160" imgH="228600" progId="Equation.DSMT4">
                  <p:embed/>
                  <p:pic>
                    <p:nvPicPr>
                      <p:cNvPr id="0" name=""/>
                      <p:cNvPicPr/>
                      <p:nvPr/>
                    </p:nvPicPr>
                    <p:blipFill>
                      <a:blip r:embed="rId4"/>
                      <a:stretch>
                        <a:fillRect/>
                      </a:stretch>
                    </p:blipFill>
                    <p:spPr>
                      <a:xfrm>
                        <a:off x="1411289" y="2663723"/>
                        <a:ext cx="4156075" cy="336550"/>
                      </a:xfrm>
                      <a:prstGeom prst="rect">
                        <a:avLst/>
                      </a:prstGeom>
                    </p:spPr>
                  </p:pic>
                </p:oleObj>
              </mc:Fallback>
            </mc:AlternateContent>
          </a:graphicData>
        </a:graphic>
      </p:graphicFrame>
      <p:sp>
        <p:nvSpPr>
          <p:cNvPr id="3" name="Text Placeholder 2"/>
          <p:cNvSpPr>
            <a:spLocks noGrp="1"/>
          </p:cNvSpPr>
          <p:nvPr>
            <p:ph type="body" idx="1"/>
          </p:nvPr>
        </p:nvSpPr>
        <p:spPr>
          <a:xfrm>
            <a:off x="457200" y="4589810"/>
            <a:ext cx="8229600" cy="477672"/>
          </a:xfrm>
        </p:spPr>
        <p:txBody>
          <a:bodyPr/>
          <a:lstStyle/>
          <a:p>
            <a:pPr marL="0" indent="0">
              <a:buNone/>
            </a:pPr>
            <a:r>
              <a:rPr lang="en-IN" sz="2000" b="1" dirty="0">
                <a:latin typeface="+mn-lt"/>
              </a:rPr>
              <a:t>Figure 5-8 </a:t>
            </a:r>
            <a:r>
              <a:rPr lang="en-IN" sz="2000" b="1" dirty="0" smtClean="0">
                <a:latin typeface="+mn-lt"/>
              </a:rPr>
              <a:t>[Continued]</a:t>
            </a:r>
            <a:endParaRPr lang="en-IN" sz="2000" b="1" dirty="0">
              <a:latin typeface="+mn-lt"/>
            </a:endParaRPr>
          </a:p>
        </p:txBody>
      </p:sp>
    </p:spTree>
    <p:extLst>
      <p:ext uri="{BB962C8B-B14F-4D97-AF65-F5344CB8AC3E}">
        <p14:creationId xmlns:p14="http://schemas.microsoft.com/office/powerpoint/2010/main" val="248039023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Gravity Model </a:t>
            </a:r>
            <a:r>
              <a:rPr lang="en-US" sz="2000" b="0" kern="1200" dirty="0" smtClean="0">
                <a:latin typeface="Times New Roman" panose="02020603050405020304" pitchFamily="18" charset="0"/>
                <a:ea typeface="+mj-ea"/>
                <a:cs typeface="+mj-cs"/>
              </a:rPr>
              <a:t>(3 of 3)</a:t>
            </a:r>
            <a:endParaRPr lang="en-US" sz="2000" b="0" kern="1200" dirty="0">
              <a:latin typeface="Times New Roman" panose="02020603050405020304" pitchFamily="18" charset="0"/>
              <a:ea typeface="+mj-ea"/>
              <a:cs typeface="+mj-cs"/>
            </a:endParaRPr>
          </a:p>
        </p:txBody>
      </p:sp>
      <p:sp>
        <p:nvSpPr>
          <p:cNvPr id="3" name="Content Placeholder 2"/>
          <p:cNvSpPr>
            <a:spLocks noGrp="1"/>
          </p:cNvSpPr>
          <p:nvPr>
            <p:ph type="body" idx="1"/>
          </p:nvPr>
        </p:nvSpPr>
        <p:spPr>
          <a:xfrm>
            <a:off x="457200" y="1600200"/>
            <a:ext cx="8229600" cy="1115660"/>
          </a:xfrm>
        </p:spPr>
        <p:txBody>
          <a:bodyPr wrap="square" lIns="91425" tIns="91425" rIns="91425" bIns="91425">
            <a:spAutoFit/>
          </a:bodyPr>
          <a:lstStyle/>
          <a:p>
            <a:pPr marL="432054" lvl="0" indent="-432054" defTabSz="457200">
              <a:spcAft>
                <a:spcPct val="0"/>
              </a:spcAft>
              <a:buSzPts val="2400"/>
              <a:buFont typeface="+mj-lt"/>
              <a:buAutoNum type="arabicPeriod"/>
            </a:pPr>
            <a:r>
              <a:rPr lang="en-US" sz="2400" kern="1200" dirty="0">
                <a:solidFill>
                  <a:srgbClr val="000000"/>
                </a:solidFill>
                <a:latin typeface="Arial (Body)"/>
                <a:ea typeface="+mn-ea"/>
                <a:cs typeface="+mn-cs"/>
              </a:rPr>
              <a:t>For each supply source or market </a:t>
            </a:r>
            <a:r>
              <a:rPr lang="en-US" sz="2400" i="1" kern="1200" dirty="0">
                <a:solidFill>
                  <a:srgbClr val="000000"/>
                </a:solidFill>
                <a:latin typeface="Arial (Body)"/>
                <a:ea typeface="+mn-ea"/>
                <a:cs typeface="Times New Roman"/>
              </a:rPr>
              <a:t>n</a:t>
            </a:r>
            <a:r>
              <a:rPr lang="en-US" sz="2400" kern="1200" dirty="0">
                <a:solidFill>
                  <a:srgbClr val="000000"/>
                </a:solidFill>
                <a:latin typeface="Arial (Body)"/>
                <a:ea typeface="+mn-ea"/>
                <a:cs typeface="+mn-cs"/>
              </a:rPr>
              <a:t>, evaluate </a:t>
            </a:r>
            <a:r>
              <a:rPr lang="en-US" sz="2400" i="1" kern="1200" dirty="0">
                <a:solidFill>
                  <a:srgbClr val="000000"/>
                </a:solidFill>
                <a:latin typeface="Arial (Body)"/>
                <a:ea typeface="+mn-ea"/>
                <a:cs typeface="Times New Roman"/>
              </a:rPr>
              <a:t>d</a:t>
            </a:r>
            <a:r>
              <a:rPr lang="en-US" sz="2400" i="1" kern="1200" baseline="-25000" dirty="0">
                <a:solidFill>
                  <a:srgbClr val="000000"/>
                </a:solidFill>
                <a:latin typeface="Arial (Body)"/>
                <a:ea typeface="+mn-ea"/>
                <a:cs typeface="Times New Roman"/>
              </a:rPr>
              <a:t>n</a:t>
            </a:r>
            <a:endParaRPr lang="en-US" sz="2400" i="1" kern="1200" dirty="0">
              <a:solidFill>
                <a:srgbClr val="000000"/>
              </a:solidFill>
              <a:latin typeface="Arial (Body)"/>
              <a:ea typeface="+mn-ea"/>
              <a:cs typeface="+mn-cs"/>
            </a:endParaRPr>
          </a:p>
          <a:p>
            <a:pPr marL="432054" lvl="0" indent="-432054" defTabSz="457200">
              <a:spcAft>
                <a:spcPct val="0"/>
              </a:spcAft>
              <a:buSzPts val="2400"/>
              <a:buFont typeface="+mj-lt"/>
              <a:buAutoNum type="arabicPeriod"/>
            </a:pPr>
            <a:r>
              <a:rPr lang="en-US" sz="2400" kern="1200" dirty="0">
                <a:solidFill>
                  <a:srgbClr val="000000"/>
                </a:solidFill>
                <a:latin typeface="Arial (Body)"/>
                <a:ea typeface="+mn-ea"/>
                <a:cs typeface="+mn-cs"/>
              </a:rPr>
              <a:t>Obtain a new location (</a:t>
            </a:r>
            <a:r>
              <a:rPr lang="en-US" sz="2400" i="1" kern="1200" dirty="0" smtClean="0">
                <a:solidFill>
                  <a:srgbClr val="000000"/>
                </a:solidFill>
                <a:latin typeface="Arial (Body)"/>
                <a:ea typeface="+mn-ea"/>
                <a:cs typeface="Times New Roman"/>
              </a:rPr>
              <a:t>x’</a:t>
            </a:r>
            <a:r>
              <a:rPr lang="en-US" sz="2400" kern="1200" dirty="0" smtClean="0">
                <a:solidFill>
                  <a:srgbClr val="000000"/>
                </a:solidFill>
                <a:latin typeface="Arial (Body)"/>
                <a:ea typeface="+mn-ea"/>
                <a:cs typeface="+mn-cs"/>
              </a:rPr>
              <a:t>, </a:t>
            </a:r>
            <a:r>
              <a:rPr lang="en-US" sz="2400" i="1" kern="1200" dirty="0" smtClean="0">
                <a:solidFill>
                  <a:srgbClr val="000000"/>
                </a:solidFill>
                <a:latin typeface="Arial (Body)"/>
                <a:ea typeface="+mn-ea"/>
                <a:cs typeface="Times New Roman"/>
              </a:rPr>
              <a:t>y</a:t>
            </a:r>
            <a:r>
              <a:rPr lang="en-US" sz="2400" i="1" kern="1200" dirty="0" smtClean="0">
                <a:solidFill>
                  <a:srgbClr val="000000"/>
                </a:solidFill>
                <a:latin typeface="Arial (Body)"/>
                <a:cs typeface="Times New Roman"/>
              </a:rPr>
              <a:t>’</a:t>
            </a:r>
            <a:r>
              <a:rPr lang="en-US" sz="2400" kern="1200" dirty="0" smtClean="0">
                <a:solidFill>
                  <a:srgbClr val="000000"/>
                </a:solidFill>
                <a:latin typeface="Arial (Body)"/>
                <a:ea typeface="+mn-ea"/>
                <a:cs typeface="+mn-cs"/>
              </a:rPr>
              <a:t>) </a:t>
            </a:r>
            <a:r>
              <a:rPr lang="en-US" sz="2400" kern="1200" dirty="0">
                <a:solidFill>
                  <a:srgbClr val="000000"/>
                </a:solidFill>
                <a:latin typeface="Arial (Body)"/>
                <a:ea typeface="+mn-ea"/>
                <a:cs typeface="+mn-cs"/>
              </a:rPr>
              <a:t>for the facility, where</a:t>
            </a:r>
          </a:p>
        </p:txBody>
      </p:sp>
      <p:graphicFrame>
        <p:nvGraphicFramePr>
          <p:cNvPr id="6" name="Object 5" descr="x prime = start expression, start fraction, from n = 1 to k the sum of, start fraction upper D sub n, F sub n, x sub n, over d sub n, end fraction, over, from n = 1 to k the sum of, start fraction, upper D sub n F sub n, over, d sub n, end fraction, end fraction, end expression. And, y prime = start expression, start fraction, from n = 1 to k the sum of, start fraction upper D sub n F sub n y sub n, over, d sub n end fraction, over, from n = 1 to k the sum of, start fraction upper D sub n F sub n, over d sub n, end fraction, end fraction, end expression"/>
          <p:cNvGraphicFramePr>
            <a:graphicFrameLocks noChangeAspect="1"/>
          </p:cNvGraphicFramePr>
          <p:nvPr>
            <p:extLst>
              <p:ext uri="{D42A27DB-BD31-4B8C-83A1-F6EECF244321}">
                <p14:modId xmlns:p14="http://schemas.microsoft.com/office/powerpoint/2010/main" val="3395163238"/>
              </p:ext>
            </p:extLst>
          </p:nvPr>
        </p:nvGraphicFramePr>
        <p:xfrm>
          <a:off x="2270370" y="2949494"/>
          <a:ext cx="4603260" cy="1682913"/>
        </p:xfrm>
        <a:graphic>
          <a:graphicData uri="http://schemas.openxmlformats.org/presentationml/2006/ole">
            <mc:AlternateContent xmlns:mc="http://schemas.openxmlformats.org/markup-compatibility/2006">
              <mc:Choice xmlns:v="urn:schemas-microsoft-com:vml" Requires="v">
                <p:oleObj spid="_x0000_s5448" name="Equation" r:id="rId3" imgW="2361960" imgH="863280" progId="Equation.DSMT4">
                  <p:embed/>
                </p:oleObj>
              </mc:Choice>
              <mc:Fallback>
                <p:oleObj name="Equation" r:id="rId3" imgW="2361960" imgH="863280" progId="Equation.DSMT4">
                  <p:embed/>
                  <p:pic>
                    <p:nvPicPr>
                      <p:cNvPr id="4" name="Object 3"/>
                      <p:cNvPicPr/>
                      <p:nvPr/>
                    </p:nvPicPr>
                    <p:blipFill>
                      <a:blip r:embed="rId4"/>
                      <a:stretch>
                        <a:fillRect/>
                      </a:stretch>
                    </p:blipFill>
                    <p:spPr>
                      <a:xfrm>
                        <a:off x="2270370" y="2949494"/>
                        <a:ext cx="4603260" cy="1682913"/>
                      </a:xfrm>
                      <a:prstGeom prst="rect">
                        <a:avLst/>
                      </a:prstGeom>
                    </p:spPr>
                  </p:pic>
                </p:oleObj>
              </mc:Fallback>
            </mc:AlternateContent>
          </a:graphicData>
        </a:graphic>
      </p:graphicFrame>
      <p:sp>
        <p:nvSpPr>
          <p:cNvPr id="4" name="Content Placeholder 3"/>
          <p:cNvSpPr>
            <a:spLocks noGrp="1"/>
          </p:cNvSpPr>
          <p:nvPr>
            <p:ph type="body" idx="2"/>
          </p:nvPr>
        </p:nvSpPr>
        <p:spPr>
          <a:xfrm>
            <a:off x="457200" y="4964113"/>
            <a:ext cx="8077200" cy="1305636"/>
          </a:xfrm>
        </p:spPr>
        <p:txBody>
          <a:bodyPr wrap="square" lIns="91425" tIns="91425" rIns="91425" bIns="91425">
            <a:spAutoFit/>
          </a:bodyPr>
          <a:lstStyle/>
          <a:p>
            <a:pPr marL="432054" lvl="0" indent="-432054" defTabSz="457200">
              <a:spcAft>
                <a:spcPct val="0"/>
              </a:spcAft>
              <a:buSzPts val="2400"/>
              <a:buFont typeface="+mj-lt"/>
              <a:buAutoNum type="arabicPeriod" startAt="3"/>
            </a:pPr>
            <a:r>
              <a:rPr lang="en-US" sz="2400" kern="1200" dirty="0">
                <a:solidFill>
                  <a:srgbClr val="000000"/>
                </a:solidFill>
                <a:latin typeface="Arial (Body)"/>
                <a:ea typeface="+mn-ea"/>
                <a:cs typeface="+mn-cs"/>
              </a:rPr>
              <a:t>If the new location (</a:t>
            </a:r>
            <a:r>
              <a:rPr lang="en-US" sz="2400" i="1" kern="1200" dirty="0" smtClean="0">
                <a:solidFill>
                  <a:srgbClr val="000000"/>
                </a:solidFill>
                <a:latin typeface="Arial (Body)"/>
                <a:ea typeface="+mn-ea"/>
                <a:cs typeface="Times New Roman"/>
              </a:rPr>
              <a:t>x</a:t>
            </a:r>
            <a:r>
              <a:rPr lang="en-US" sz="2400" i="1" kern="1200" dirty="0" smtClean="0">
                <a:solidFill>
                  <a:srgbClr val="000000"/>
                </a:solidFill>
                <a:latin typeface="Arial (Body)"/>
                <a:cs typeface="Times New Roman"/>
              </a:rPr>
              <a:t>’</a:t>
            </a:r>
            <a:r>
              <a:rPr lang="en-US" sz="2400" kern="1200" dirty="0">
                <a:solidFill>
                  <a:srgbClr val="000000"/>
                </a:solidFill>
                <a:latin typeface="Arial (Body)"/>
                <a:ea typeface="+mn-ea"/>
                <a:cs typeface="+mn-cs"/>
              </a:rPr>
              <a:t> </a:t>
            </a:r>
            <a:r>
              <a:rPr lang="en-US" sz="2400" kern="1200" dirty="0" smtClean="0">
                <a:solidFill>
                  <a:srgbClr val="000000"/>
                </a:solidFill>
                <a:latin typeface="Arial (Body)"/>
                <a:ea typeface="+mn-ea"/>
                <a:cs typeface="+mn-cs"/>
              </a:rPr>
              <a:t>, </a:t>
            </a:r>
            <a:r>
              <a:rPr lang="en-US" sz="2400" i="1" kern="1200" dirty="0" smtClean="0">
                <a:solidFill>
                  <a:srgbClr val="000000"/>
                </a:solidFill>
                <a:latin typeface="Arial (Body)"/>
                <a:ea typeface="+mn-ea"/>
                <a:cs typeface="Times New Roman"/>
              </a:rPr>
              <a:t>y</a:t>
            </a:r>
            <a:r>
              <a:rPr lang="en-US" sz="2400" i="1" kern="1200" dirty="0" smtClean="0">
                <a:solidFill>
                  <a:srgbClr val="000000"/>
                </a:solidFill>
                <a:latin typeface="Arial (Body)"/>
                <a:cs typeface="Times New Roman"/>
              </a:rPr>
              <a:t>’</a:t>
            </a:r>
            <a:r>
              <a:rPr lang="en-US" sz="2400" kern="1200" dirty="0" smtClean="0">
                <a:solidFill>
                  <a:srgbClr val="000000"/>
                </a:solidFill>
                <a:latin typeface="Arial (Body)"/>
                <a:ea typeface="+mn-ea"/>
                <a:cs typeface="+mn-cs"/>
              </a:rPr>
              <a:t> </a:t>
            </a:r>
            <a:r>
              <a:rPr lang="en-US" sz="2400" kern="1200" dirty="0">
                <a:solidFill>
                  <a:srgbClr val="000000"/>
                </a:solidFill>
                <a:latin typeface="Arial (Body)"/>
                <a:ea typeface="+mn-ea"/>
                <a:cs typeface="+mn-cs"/>
              </a:rPr>
              <a:t>) is almost the same as</a:t>
            </a:r>
            <a:br>
              <a:rPr lang="en-US" sz="2400" kern="1200" dirty="0">
                <a:solidFill>
                  <a:srgbClr val="000000"/>
                </a:solidFill>
                <a:latin typeface="Arial (Body)"/>
                <a:ea typeface="+mn-ea"/>
                <a:cs typeface="+mn-cs"/>
              </a:rPr>
            </a:br>
            <a:r>
              <a:rPr lang="en-US" sz="2400" kern="1200" dirty="0">
                <a:solidFill>
                  <a:srgbClr val="000000"/>
                </a:solidFill>
                <a:latin typeface="Arial (Body)"/>
                <a:ea typeface="+mn-ea"/>
                <a:cs typeface="+mn-cs"/>
              </a:rPr>
              <a:t>(</a:t>
            </a:r>
            <a:r>
              <a:rPr lang="en-US" sz="2400" i="1" kern="1200" dirty="0">
                <a:solidFill>
                  <a:srgbClr val="000000"/>
                </a:solidFill>
                <a:latin typeface="Arial (Body)"/>
                <a:ea typeface="+mn-ea"/>
                <a:cs typeface="Times New Roman"/>
              </a:rPr>
              <a:t>x</a:t>
            </a:r>
            <a:r>
              <a:rPr lang="en-US" sz="2400" kern="1200" dirty="0">
                <a:solidFill>
                  <a:srgbClr val="000000"/>
                </a:solidFill>
                <a:latin typeface="Arial (Body)"/>
                <a:ea typeface="+mn-ea"/>
                <a:cs typeface="+mn-cs"/>
              </a:rPr>
              <a:t>, </a:t>
            </a:r>
            <a:r>
              <a:rPr lang="en-US" sz="2400" i="1" kern="1200" dirty="0">
                <a:solidFill>
                  <a:srgbClr val="000000"/>
                </a:solidFill>
                <a:latin typeface="Arial (Body)"/>
                <a:ea typeface="+mn-ea"/>
                <a:cs typeface="Times New Roman"/>
              </a:rPr>
              <a:t>y</a:t>
            </a:r>
            <a:r>
              <a:rPr lang="en-US" sz="2400" kern="1200" dirty="0">
                <a:solidFill>
                  <a:srgbClr val="000000"/>
                </a:solidFill>
                <a:latin typeface="Arial (Body)"/>
                <a:ea typeface="+mn-ea"/>
                <a:cs typeface="+mn-cs"/>
              </a:rPr>
              <a:t>) stop. Otherwise, set (</a:t>
            </a:r>
            <a:r>
              <a:rPr lang="en-US" sz="2400" i="1" kern="1200" dirty="0">
                <a:solidFill>
                  <a:srgbClr val="000000"/>
                </a:solidFill>
                <a:latin typeface="Arial (Body)"/>
                <a:ea typeface="+mn-ea"/>
                <a:cs typeface="Times New Roman"/>
              </a:rPr>
              <a:t>x</a:t>
            </a:r>
            <a:r>
              <a:rPr lang="en-US" sz="2400" kern="1200" dirty="0">
                <a:solidFill>
                  <a:srgbClr val="000000"/>
                </a:solidFill>
                <a:latin typeface="Arial (Body)"/>
                <a:ea typeface="+mn-ea"/>
                <a:cs typeface="+mn-cs"/>
              </a:rPr>
              <a:t>, </a:t>
            </a:r>
            <a:r>
              <a:rPr lang="en-US" sz="2400" i="1" kern="1200" dirty="0">
                <a:solidFill>
                  <a:srgbClr val="000000"/>
                </a:solidFill>
                <a:latin typeface="Arial (Body)"/>
                <a:ea typeface="+mn-ea"/>
                <a:cs typeface="Times New Roman"/>
              </a:rPr>
              <a:t>y</a:t>
            </a:r>
            <a:r>
              <a:rPr lang="en-US" sz="2400" kern="1200" dirty="0">
                <a:solidFill>
                  <a:srgbClr val="000000"/>
                </a:solidFill>
                <a:latin typeface="Arial (Body)"/>
                <a:ea typeface="+mn-ea"/>
                <a:cs typeface="+mn-cs"/>
              </a:rPr>
              <a:t>) </a:t>
            </a:r>
            <a:r>
              <a:rPr lang="en-US" sz="2400" kern="1200" dirty="0" smtClean="0">
                <a:solidFill>
                  <a:srgbClr val="000000"/>
                </a:solidFill>
                <a:latin typeface="Arial (Body)"/>
                <a:ea typeface="+mn-ea"/>
                <a:cs typeface="+mn-cs"/>
              </a:rPr>
              <a:t>= </a:t>
            </a:r>
            <a:r>
              <a:rPr lang="en-US" sz="2400" kern="1200" dirty="0">
                <a:solidFill>
                  <a:srgbClr val="000000"/>
                </a:solidFill>
                <a:latin typeface="Arial (Body)"/>
                <a:ea typeface="+mn-ea"/>
                <a:cs typeface="+mn-cs"/>
              </a:rPr>
              <a:t>(</a:t>
            </a:r>
            <a:r>
              <a:rPr lang="en-US" sz="2400" i="1" kern="1200" dirty="0" smtClean="0">
                <a:solidFill>
                  <a:srgbClr val="000000"/>
                </a:solidFill>
                <a:latin typeface="Arial (Body)"/>
                <a:ea typeface="+mn-ea"/>
                <a:cs typeface="Times New Roman"/>
              </a:rPr>
              <a:t>x’</a:t>
            </a:r>
            <a:r>
              <a:rPr lang="en-US" sz="2400" kern="1200" dirty="0" smtClean="0">
                <a:solidFill>
                  <a:srgbClr val="000000"/>
                </a:solidFill>
                <a:latin typeface="Arial (Body)"/>
                <a:ea typeface="+mn-ea"/>
                <a:cs typeface="+mn-cs"/>
              </a:rPr>
              <a:t> </a:t>
            </a:r>
            <a:r>
              <a:rPr lang="en-US" sz="2400" kern="1200" dirty="0">
                <a:solidFill>
                  <a:srgbClr val="000000"/>
                </a:solidFill>
                <a:latin typeface="Arial (Body)"/>
                <a:ea typeface="+mn-ea"/>
                <a:cs typeface="+mn-cs"/>
              </a:rPr>
              <a:t>, </a:t>
            </a:r>
            <a:r>
              <a:rPr lang="en-US" sz="2400" i="1" kern="1200" dirty="0" smtClean="0">
                <a:solidFill>
                  <a:srgbClr val="000000"/>
                </a:solidFill>
                <a:latin typeface="Arial (Body)"/>
                <a:ea typeface="+mn-ea"/>
                <a:cs typeface="Times New Roman"/>
              </a:rPr>
              <a:t>y</a:t>
            </a:r>
            <a:r>
              <a:rPr lang="en-US" sz="2400" i="1" kern="1200" dirty="0" smtClean="0">
                <a:solidFill>
                  <a:srgbClr val="000000"/>
                </a:solidFill>
                <a:latin typeface="Arial (Body)"/>
                <a:cs typeface="Times New Roman"/>
              </a:rPr>
              <a:t>’</a:t>
            </a:r>
            <a:r>
              <a:rPr lang="en-US" sz="2400" kern="1200" dirty="0" smtClean="0">
                <a:solidFill>
                  <a:srgbClr val="000000"/>
                </a:solidFill>
                <a:latin typeface="Arial (Body)"/>
                <a:ea typeface="+mn-ea"/>
                <a:cs typeface="+mn-cs"/>
              </a:rPr>
              <a:t> </a:t>
            </a:r>
            <a:r>
              <a:rPr lang="en-US" sz="2400" kern="1200" dirty="0">
                <a:solidFill>
                  <a:srgbClr val="000000"/>
                </a:solidFill>
                <a:latin typeface="Arial (Body)"/>
                <a:ea typeface="+mn-ea"/>
                <a:cs typeface="+mn-cs"/>
              </a:rPr>
              <a:t>) and go to </a:t>
            </a:r>
            <a:r>
              <a:rPr lang="en-US" sz="2400" kern="1200" dirty="0" smtClean="0">
                <a:solidFill>
                  <a:srgbClr val="000000"/>
                </a:solidFill>
                <a:latin typeface="Arial (Body)"/>
                <a:ea typeface="+mn-ea"/>
                <a:cs typeface="+mn-cs"/>
              </a:rPr>
              <a:t>step 1</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332610767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5</a:t>
            </a:r>
            <a:endParaRPr lang="en-US"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The gravity model can be used to identify potential facility locations in each region. Given the quantity coming from supply sources and market demand, the model identifies the geographic location in a region that minimizes the total transportation cost. This geographic location can be used to identify nearby potential sites that satisfy both hard and soft infrastructure </a:t>
            </a:r>
            <a:r>
              <a:rPr lang="en-US" sz="2400" kern="1200" dirty="0" smtClean="0">
                <a:solidFill>
                  <a:srgbClr val="000000"/>
                </a:solidFill>
                <a:latin typeface="Arial (Body)"/>
                <a:ea typeface="+mn-ea"/>
                <a:cs typeface="+mn-cs"/>
              </a:rPr>
              <a:t>requirements.</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81652937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Models for Demand Allocation and Plant Location</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1026158"/>
          </a:xfrm>
        </p:spPr>
        <p:txBody>
          <a:bodyPr/>
          <a:lstStyle/>
          <a:p>
            <a:pPr marL="0" indent="0">
              <a:buNone/>
            </a:pPr>
            <a:r>
              <a:rPr lang="en-US" sz="1800" b="1" dirty="0" smtClean="0">
                <a:latin typeface="+mn-lt"/>
              </a:rPr>
              <a:t>Table 5-1 </a:t>
            </a:r>
            <a:r>
              <a:rPr lang="en-US" sz="1800" dirty="0" smtClean="0">
                <a:latin typeface="+mn-lt"/>
              </a:rPr>
              <a:t>Capacity</a:t>
            </a:r>
            <a:r>
              <a:rPr lang="en-US" sz="1800" dirty="0">
                <a:latin typeface="+mn-lt"/>
              </a:rPr>
              <a:t>, Demand, and Cost Data for TelecomOne and </a:t>
            </a:r>
            <a:r>
              <a:rPr lang="en-US" sz="1800" dirty="0" smtClean="0">
                <a:latin typeface="+mn-lt"/>
              </a:rPr>
              <a:t>HighOptic</a:t>
            </a:r>
          </a:p>
          <a:p>
            <a:pPr marL="0" indent="0">
              <a:spcBef>
                <a:spcPts val="600"/>
              </a:spcBef>
              <a:buNone/>
            </a:pPr>
            <a:r>
              <a:rPr lang="en-US" sz="1800" b="1" kern="1200" dirty="0">
                <a:solidFill>
                  <a:schemeClr val="tx1"/>
                </a:solidFill>
                <a:latin typeface="+mn-lt"/>
              </a:rPr>
              <a:t>Demand City Production and </a:t>
            </a:r>
            <a:r>
              <a:rPr lang="en-US" sz="1800" b="1" kern="1200" dirty="0" smtClean="0">
                <a:solidFill>
                  <a:schemeClr val="tx1"/>
                </a:solidFill>
                <a:latin typeface="+mn-lt"/>
              </a:rPr>
              <a:t>Transportation </a:t>
            </a:r>
            <a:r>
              <a:rPr lang="en-US" sz="1800" b="1" kern="1200" dirty="0">
                <a:solidFill>
                  <a:schemeClr val="tx1"/>
                </a:solidFill>
                <a:latin typeface="+mn-lt"/>
              </a:rPr>
              <a:t>Cost per Thousand Units (Thousand </a:t>
            </a:r>
            <a:r>
              <a:rPr lang="en-US" sz="1800" b="1" kern="1200" dirty="0" smtClean="0">
                <a:solidFill>
                  <a:schemeClr val="tx1"/>
                </a:solidFill>
                <a:latin typeface="+mn-lt"/>
              </a:rPr>
              <a:t>$)</a:t>
            </a:r>
            <a:endParaRPr lang="en-US" sz="1800" b="1" dirty="0">
              <a:latin typeface="+mn-lt"/>
            </a:endParaRPr>
          </a:p>
        </p:txBody>
      </p:sp>
      <p:graphicFrame>
        <p:nvGraphicFramePr>
          <p:cNvPr id="5" name="Table 4"/>
          <p:cNvGraphicFramePr>
            <a:graphicFrameLocks noGrp="1"/>
          </p:cNvGraphicFramePr>
          <p:nvPr>
            <p:extLst>
              <p:ext uri="{D42A27DB-BD31-4B8C-83A1-F6EECF244321}">
                <p14:modId xmlns:p14="http://schemas.microsoft.com/office/powerpoint/2010/main" val="2566901958"/>
              </p:ext>
            </p:extLst>
          </p:nvPr>
        </p:nvGraphicFramePr>
        <p:xfrm>
          <a:off x="399143" y="2713442"/>
          <a:ext cx="8352971" cy="3627120"/>
        </p:xfrm>
        <a:graphic>
          <a:graphicData uri="http://schemas.openxmlformats.org/drawingml/2006/table">
            <a:tbl>
              <a:tblPr firstRow="1" bandRow="1">
                <a:tableStyleId>{2D5ABB26-0587-4C30-8999-92F81FD0307C}</a:tableStyleId>
              </a:tblPr>
              <a:tblGrid>
                <a:gridCol w="1024666">
                  <a:extLst>
                    <a:ext uri="{9D8B030D-6E8A-4147-A177-3AD203B41FA5}">
                      <a16:colId xmlns:a16="http://schemas.microsoft.com/office/drawing/2014/main" val="20000"/>
                    </a:ext>
                  </a:extLst>
                </a:gridCol>
                <a:gridCol w="833342">
                  <a:extLst>
                    <a:ext uri="{9D8B030D-6E8A-4147-A177-3AD203B41FA5}">
                      <a16:colId xmlns:a16="http://schemas.microsoft.com/office/drawing/2014/main" val="20001"/>
                    </a:ext>
                  </a:extLst>
                </a:gridCol>
                <a:gridCol w="826875">
                  <a:extLst>
                    <a:ext uri="{9D8B030D-6E8A-4147-A177-3AD203B41FA5}">
                      <a16:colId xmlns:a16="http://schemas.microsoft.com/office/drawing/2014/main" val="20002"/>
                    </a:ext>
                  </a:extLst>
                </a:gridCol>
                <a:gridCol w="950505">
                  <a:extLst>
                    <a:ext uri="{9D8B030D-6E8A-4147-A177-3AD203B41FA5}">
                      <a16:colId xmlns:a16="http://schemas.microsoft.com/office/drawing/2014/main" val="20003"/>
                    </a:ext>
                  </a:extLst>
                </a:gridCol>
                <a:gridCol w="817022">
                  <a:extLst>
                    <a:ext uri="{9D8B030D-6E8A-4147-A177-3AD203B41FA5}">
                      <a16:colId xmlns:a16="http://schemas.microsoft.com/office/drawing/2014/main" val="20004"/>
                    </a:ext>
                  </a:extLst>
                </a:gridCol>
                <a:gridCol w="788354">
                  <a:extLst>
                    <a:ext uri="{9D8B030D-6E8A-4147-A177-3AD203B41FA5}">
                      <a16:colId xmlns:a16="http://schemas.microsoft.com/office/drawing/2014/main" val="20005"/>
                    </a:ext>
                  </a:extLst>
                </a:gridCol>
                <a:gridCol w="920199">
                  <a:extLst>
                    <a:ext uri="{9D8B030D-6E8A-4147-A177-3AD203B41FA5}">
                      <a16:colId xmlns:a16="http://schemas.microsoft.com/office/drawing/2014/main" val="20006"/>
                    </a:ext>
                  </a:extLst>
                </a:gridCol>
                <a:gridCol w="1096004">
                  <a:extLst>
                    <a:ext uri="{9D8B030D-6E8A-4147-A177-3AD203B41FA5}">
                      <a16:colId xmlns:a16="http://schemas.microsoft.com/office/drawing/2014/main" val="20007"/>
                    </a:ext>
                  </a:extLst>
                </a:gridCol>
                <a:gridCol w="1096004">
                  <a:extLst>
                    <a:ext uri="{9D8B030D-6E8A-4147-A177-3AD203B41FA5}">
                      <a16:colId xmlns:a16="http://schemas.microsoft.com/office/drawing/2014/main" val="20008"/>
                    </a:ext>
                  </a:extLst>
                </a:gridCol>
              </a:tblGrid>
              <a:tr h="0">
                <a:tc>
                  <a:txBody>
                    <a:bodyPr/>
                    <a:lstStyle/>
                    <a:p>
                      <a:r>
                        <a:rPr lang="en-US" sz="1400" b="1" dirty="0" smtClean="0">
                          <a:latin typeface="+mn-lt"/>
                        </a:rPr>
                        <a:t>Supply City</a:t>
                      </a:r>
                      <a:endParaRPr lang="en-US" sz="1400" b="1" dirty="0">
                        <a:latin typeface="+mn-lt"/>
                      </a:endParaRPr>
                    </a:p>
                  </a:txBody>
                  <a:tcPr anchor="b">
                    <a:lnT w="28575" cap="flat" cmpd="sng" algn="ctr">
                      <a:solidFill>
                        <a:schemeClr val="tx1"/>
                      </a:solidFill>
                      <a:prstDash val="solid"/>
                      <a:round/>
                      <a:headEnd type="none" w="med" len="med"/>
                      <a:tailEnd type="none" w="med" len="med"/>
                    </a:lnT>
                    <a:lnB w="28575" cap="flat" cmpd="sng" algn="ctr">
                      <a:solidFill>
                        <a:scrgbClr r="0" g="0" b="0"/>
                      </a:solidFill>
                      <a:prstDash val="solid"/>
                      <a:round/>
                      <a:headEnd type="none" w="med" len="med"/>
                      <a:tailEnd type="none" w="med" len="med"/>
                    </a:lnB>
                  </a:tcPr>
                </a:tc>
                <a:tc>
                  <a:txBody>
                    <a:bodyPr/>
                    <a:lstStyle/>
                    <a:p>
                      <a:pPr algn="r"/>
                      <a:r>
                        <a:rPr lang="en-US" sz="1400" b="1" dirty="0" smtClean="0">
                          <a:latin typeface="+mn-lt"/>
                        </a:rPr>
                        <a:t>Atlanta</a:t>
                      </a:r>
                      <a:endParaRPr lang="en-US" sz="1400" b="1" dirty="0">
                        <a:latin typeface="+mn-lt"/>
                      </a:endParaRPr>
                    </a:p>
                  </a:txBody>
                  <a:tcPr anchor="b">
                    <a:lnT w="28575" cap="flat" cmpd="sng" algn="ctr">
                      <a:solidFill>
                        <a:schemeClr val="tx1"/>
                      </a:solidFill>
                      <a:prstDash val="solid"/>
                      <a:round/>
                      <a:headEnd type="none" w="med" len="med"/>
                      <a:tailEnd type="none" w="med" len="med"/>
                    </a:lnT>
                    <a:lnB w="28575" cap="flat" cmpd="sng" algn="ctr">
                      <a:solidFill>
                        <a:scrgbClr r="0" g="0" b="0"/>
                      </a:solidFill>
                      <a:prstDash val="solid"/>
                      <a:round/>
                      <a:headEnd type="none" w="med" len="med"/>
                      <a:tailEnd type="none" w="med" len="med"/>
                    </a:lnB>
                  </a:tcPr>
                </a:tc>
                <a:tc>
                  <a:txBody>
                    <a:bodyPr/>
                    <a:lstStyle/>
                    <a:p>
                      <a:pPr algn="r"/>
                      <a:r>
                        <a:rPr lang="en-US" sz="1400" b="1" dirty="0" smtClean="0">
                          <a:latin typeface="+mn-lt"/>
                        </a:rPr>
                        <a:t>Boston</a:t>
                      </a:r>
                      <a:endParaRPr lang="en-US" sz="1400" b="1" dirty="0">
                        <a:latin typeface="+mn-lt"/>
                      </a:endParaRPr>
                    </a:p>
                  </a:txBody>
                  <a:tcPr anchor="b">
                    <a:lnT w="28575" cap="flat" cmpd="sng" algn="ctr">
                      <a:solidFill>
                        <a:schemeClr val="tx1"/>
                      </a:solidFill>
                      <a:prstDash val="solid"/>
                      <a:round/>
                      <a:headEnd type="none" w="med" len="med"/>
                      <a:tailEnd type="none" w="med" len="med"/>
                    </a:lnT>
                    <a:lnB w="28575" cap="flat" cmpd="sng" algn="ctr">
                      <a:solidFill>
                        <a:scrgbClr r="0" g="0" b="0"/>
                      </a:solidFill>
                      <a:prstDash val="solid"/>
                      <a:round/>
                      <a:headEnd type="none" w="med" len="med"/>
                      <a:tailEnd type="none" w="med" len="med"/>
                    </a:lnB>
                  </a:tcPr>
                </a:tc>
                <a:tc>
                  <a:txBody>
                    <a:bodyPr/>
                    <a:lstStyle/>
                    <a:p>
                      <a:pPr algn="r"/>
                      <a:r>
                        <a:rPr lang="en-US" sz="1400" b="1" dirty="0" smtClean="0">
                          <a:latin typeface="+mn-lt"/>
                        </a:rPr>
                        <a:t>Chicago</a:t>
                      </a:r>
                      <a:endParaRPr lang="en-US" sz="1400" b="1" dirty="0">
                        <a:latin typeface="+mn-lt"/>
                      </a:endParaRPr>
                    </a:p>
                  </a:txBody>
                  <a:tcPr anchor="b">
                    <a:lnT w="28575" cap="flat" cmpd="sng" algn="ctr">
                      <a:solidFill>
                        <a:schemeClr val="tx1"/>
                      </a:solidFill>
                      <a:prstDash val="solid"/>
                      <a:round/>
                      <a:headEnd type="none" w="med" len="med"/>
                      <a:tailEnd type="none" w="med" len="med"/>
                    </a:lnT>
                    <a:lnB w="28575" cap="flat" cmpd="sng" algn="ctr">
                      <a:solidFill>
                        <a:scrgbClr r="0" g="0" b="0"/>
                      </a:solidFill>
                      <a:prstDash val="solid"/>
                      <a:round/>
                      <a:headEnd type="none" w="med" len="med"/>
                      <a:tailEnd type="none" w="med" len="med"/>
                    </a:lnB>
                  </a:tcPr>
                </a:tc>
                <a:tc>
                  <a:txBody>
                    <a:bodyPr/>
                    <a:lstStyle/>
                    <a:p>
                      <a:pPr algn="r"/>
                      <a:r>
                        <a:rPr lang="en-US" sz="1400" b="1" dirty="0" smtClean="0">
                          <a:latin typeface="+mn-lt"/>
                        </a:rPr>
                        <a:t>Denver</a:t>
                      </a:r>
                      <a:endParaRPr lang="en-US" sz="1400" b="1" dirty="0">
                        <a:latin typeface="+mn-lt"/>
                      </a:endParaRPr>
                    </a:p>
                  </a:txBody>
                  <a:tcPr anchor="b">
                    <a:lnT w="28575" cap="flat" cmpd="sng" algn="ctr">
                      <a:solidFill>
                        <a:schemeClr val="tx1"/>
                      </a:solidFill>
                      <a:prstDash val="solid"/>
                      <a:round/>
                      <a:headEnd type="none" w="med" len="med"/>
                      <a:tailEnd type="none" w="med" len="med"/>
                    </a:lnT>
                    <a:lnB w="28575" cap="flat" cmpd="sng" algn="ctr">
                      <a:solidFill>
                        <a:scrgbClr r="0" g="0" b="0"/>
                      </a:solidFill>
                      <a:prstDash val="solid"/>
                      <a:round/>
                      <a:headEnd type="none" w="med" len="med"/>
                      <a:tailEnd type="none" w="med" len="med"/>
                    </a:lnB>
                  </a:tcPr>
                </a:tc>
                <a:tc>
                  <a:txBody>
                    <a:bodyPr/>
                    <a:lstStyle/>
                    <a:p>
                      <a:pPr algn="r"/>
                      <a:r>
                        <a:rPr lang="en-US" sz="1400" b="1" dirty="0" smtClean="0">
                          <a:latin typeface="+mn-lt"/>
                        </a:rPr>
                        <a:t>Omaha</a:t>
                      </a:r>
                      <a:endParaRPr lang="en-US" sz="1400" b="1" dirty="0">
                        <a:latin typeface="+mn-lt"/>
                      </a:endParaRPr>
                    </a:p>
                  </a:txBody>
                  <a:tcPr anchor="b">
                    <a:lnT w="28575" cap="flat" cmpd="sng" algn="ctr">
                      <a:solidFill>
                        <a:schemeClr val="tx1"/>
                      </a:solidFill>
                      <a:prstDash val="solid"/>
                      <a:round/>
                      <a:headEnd type="none" w="med" len="med"/>
                      <a:tailEnd type="none" w="med" len="med"/>
                    </a:lnT>
                    <a:lnB w="28575" cap="flat" cmpd="sng" algn="ctr">
                      <a:solidFill>
                        <a:scrgbClr r="0" g="0" b="0"/>
                      </a:solidFill>
                      <a:prstDash val="solid"/>
                      <a:round/>
                      <a:headEnd type="none" w="med" len="med"/>
                      <a:tailEnd type="none" w="med" len="med"/>
                    </a:lnB>
                  </a:tcPr>
                </a:tc>
                <a:tc>
                  <a:txBody>
                    <a:bodyPr/>
                    <a:lstStyle/>
                    <a:p>
                      <a:pPr algn="r"/>
                      <a:r>
                        <a:rPr lang="en-US" sz="1400" b="1" dirty="0" smtClean="0">
                          <a:latin typeface="+mn-lt"/>
                        </a:rPr>
                        <a:t>Portland</a:t>
                      </a:r>
                      <a:endParaRPr lang="en-US" sz="1400" b="1" dirty="0">
                        <a:latin typeface="+mn-lt"/>
                      </a:endParaRPr>
                    </a:p>
                  </a:txBody>
                  <a:tcPr anchor="b">
                    <a:lnT w="28575" cap="flat" cmpd="sng" algn="ctr">
                      <a:solidFill>
                        <a:schemeClr val="tx1"/>
                      </a:solidFill>
                      <a:prstDash val="solid"/>
                      <a:round/>
                      <a:headEnd type="none" w="med" len="med"/>
                      <a:tailEnd type="none" w="med" len="med"/>
                    </a:lnT>
                    <a:lnB w="28575" cap="flat" cmpd="sng" algn="ctr">
                      <a:solidFill>
                        <a:scrgbClr r="0" g="0" b="0"/>
                      </a:solidFill>
                      <a:prstDash val="solid"/>
                      <a:round/>
                      <a:headEnd type="none" w="med" len="med"/>
                      <a:tailEnd type="none" w="med" len="med"/>
                    </a:lnB>
                  </a:tcPr>
                </a:tc>
                <a:tc>
                  <a:txBody>
                    <a:bodyPr/>
                    <a:lstStyle/>
                    <a:p>
                      <a:pPr algn="ctr"/>
                      <a:r>
                        <a:rPr lang="en-US" sz="1400" b="1" kern="1200" dirty="0" smtClean="0">
                          <a:solidFill>
                            <a:schemeClr val="tx1"/>
                          </a:solidFill>
                          <a:latin typeface="+mn-lt"/>
                          <a:ea typeface="+mn-ea"/>
                          <a:cs typeface="+mn-cs"/>
                        </a:rPr>
                        <a:t>Monthly</a:t>
                      </a:r>
                    </a:p>
                    <a:p>
                      <a:pPr algn="ctr"/>
                      <a:r>
                        <a:rPr lang="en-US" sz="1400" b="1" kern="1200" dirty="0" smtClean="0">
                          <a:solidFill>
                            <a:schemeClr val="tx1"/>
                          </a:solidFill>
                          <a:latin typeface="+mn-lt"/>
                          <a:ea typeface="+mn-ea"/>
                          <a:cs typeface="+mn-cs"/>
                        </a:rPr>
                        <a:t>Capacity (Thousand Units) </a:t>
                      </a:r>
                      <a:r>
                        <a:rPr lang="en-US" sz="1400" b="1" i="1" kern="1200" dirty="0" smtClean="0">
                          <a:solidFill>
                            <a:schemeClr val="tx1"/>
                          </a:solidFill>
                          <a:latin typeface="+mn-lt"/>
                          <a:ea typeface="+mn-ea"/>
                          <a:cs typeface="Times New Roman"/>
                        </a:rPr>
                        <a:t>K</a:t>
                      </a:r>
                      <a:endParaRPr lang="en-US" sz="1400" b="1" i="1" dirty="0">
                        <a:latin typeface="+mn-lt"/>
                        <a:cs typeface="Times New Roman"/>
                      </a:endParaRPr>
                    </a:p>
                  </a:txBody>
                  <a:tcPr anchor="b">
                    <a:lnT w="28575" cap="flat" cmpd="sng" algn="ctr">
                      <a:solidFill>
                        <a:schemeClr val="tx1"/>
                      </a:solidFill>
                      <a:prstDash val="solid"/>
                      <a:round/>
                      <a:headEnd type="none" w="med" len="med"/>
                      <a:tailEnd type="none" w="med" len="med"/>
                    </a:lnT>
                    <a:lnB w="28575" cap="flat" cmpd="sng" algn="ctr">
                      <a:solidFill>
                        <a:scrgbClr r="0" g="0" b="0"/>
                      </a:solidFill>
                      <a:prstDash val="solid"/>
                      <a:round/>
                      <a:headEnd type="none" w="med" len="med"/>
                      <a:tailEnd type="none" w="med" len="med"/>
                    </a:lnB>
                  </a:tcPr>
                </a:tc>
                <a:tc>
                  <a:txBody>
                    <a:bodyPr/>
                    <a:lstStyle/>
                    <a:p>
                      <a:pPr algn="ctr"/>
                      <a:r>
                        <a:rPr lang="en-US" sz="1400" b="1" kern="1200" dirty="0" smtClean="0">
                          <a:solidFill>
                            <a:schemeClr val="tx1"/>
                          </a:solidFill>
                          <a:latin typeface="+mn-lt"/>
                          <a:ea typeface="+mn-ea"/>
                          <a:cs typeface="+mn-cs"/>
                        </a:rPr>
                        <a:t>Monthly Fixed Cost (Thousand $) </a:t>
                      </a:r>
                      <a:r>
                        <a:rPr lang="en-US" sz="1400" b="1" i="1" kern="1200" dirty="0" smtClean="0">
                          <a:solidFill>
                            <a:schemeClr val="tx1"/>
                          </a:solidFill>
                          <a:latin typeface="+mn-lt"/>
                          <a:ea typeface="+mn-ea"/>
                          <a:cs typeface="Times New Roman"/>
                        </a:rPr>
                        <a:t>f</a:t>
                      </a:r>
                      <a:endParaRPr lang="en-US" sz="1400" b="1" i="1" dirty="0">
                        <a:latin typeface="+mn-lt"/>
                        <a:cs typeface="Times New Roman"/>
                      </a:endParaRPr>
                    </a:p>
                  </a:txBody>
                  <a:tcPr anchor="b">
                    <a:lnT w="28575" cap="flat" cmpd="sng" algn="ctr">
                      <a:solidFill>
                        <a:schemeClr val="tx1"/>
                      </a:solidFill>
                      <a:prstDash val="solid"/>
                      <a:round/>
                      <a:headEnd type="none" w="med" len="med"/>
                      <a:tailEnd type="none" w="med" len="med"/>
                    </a:lnT>
                    <a:lnB w="2857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2"/>
                  </a:ext>
                </a:extLst>
              </a:tr>
              <a:tr h="155575">
                <a:tc>
                  <a:txBody>
                    <a:bodyPr/>
                    <a:lstStyle/>
                    <a:p>
                      <a:r>
                        <a:rPr lang="en-US" sz="1400" dirty="0" smtClean="0">
                          <a:latin typeface="+mn-lt"/>
                        </a:rPr>
                        <a:t>Baltimore</a:t>
                      </a:r>
                      <a:endParaRPr lang="en-US" sz="1400" dirty="0">
                        <a:latin typeface="+mn-lt"/>
                      </a:endParaRPr>
                    </a:p>
                  </a:txBody>
                  <a:tcP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1,675</a:t>
                      </a:r>
                      <a:endParaRPr lang="en-US" sz="1400" dirty="0">
                        <a:latin typeface="+mn-lt"/>
                      </a:endParaRPr>
                    </a:p>
                  </a:txBody>
                  <a:tcP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400</a:t>
                      </a:r>
                      <a:endParaRPr lang="en-US" sz="1400" dirty="0">
                        <a:latin typeface="+mn-lt"/>
                      </a:endParaRPr>
                    </a:p>
                  </a:txBody>
                  <a:tcP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985</a:t>
                      </a:r>
                      <a:endParaRPr lang="en-US" sz="1400" dirty="0">
                        <a:latin typeface="+mn-lt"/>
                      </a:endParaRPr>
                    </a:p>
                  </a:txBody>
                  <a:tcP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1,630</a:t>
                      </a:r>
                      <a:endParaRPr lang="en-US" sz="1400" dirty="0">
                        <a:latin typeface="+mn-lt"/>
                      </a:endParaRPr>
                    </a:p>
                  </a:txBody>
                  <a:tcP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1,160</a:t>
                      </a:r>
                      <a:endParaRPr lang="en-US" sz="1400" dirty="0">
                        <a:latin typeface="+mn-lt"/>
                      </a:endParaRPr>
                    </a:p>
                  </a:txBody>
                  <a:tcP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2,800</a:t>
                      </a:r>
                      <a:endParaRPr lang="en-US" sz="1400" dirty="0">
                        <a:latin typeface="+mn-lt"/>
                      </a:endParaRPr>
                    </a:p>
                  </a:txBody>
                  <a:tcP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1400" dirty="0" smtClean="0">
                          <a:latin typeface="+mn-lt"/>
                        </a:rPr>
                        <a:t>18</a:t>
                      </a:r>
                      <a:endParaRPr lang="en-US" sz="1400" dirty="0">
                        <a:latin typeface="+mn-lt"/>
                      </a:endParaRPr>
                    </a:p>
                  </a:txBody>
                  <a:tcP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1400" dirty="0" smtClean="0">
                          <a:latin typeface="+mn-lt"/>
                        </a:rPr>
                        <a:t>7,650</a:t>
                      </a:r>
                      <a:endParaRPr lang="en-US" sz="1400" dirty="0">
                        <a:latin typeface="+mn-lt"/>
                      </a:endParaRPr>
                    </a:p>
                  </a:txBody>
                  <a:tcP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3"/>
                  </a:ext>
                </a:extLst>
              </a:tr>
              <a:tr h="155575">
                <a:tc>
                  <a:txBody>
                    <a:bodyPr/>
                    <a:lstStyle/>
                    <a:p>
                      <a:r>
                        <a:rPr lang="en-US" sz="1400" dirty="0" smtClean="0">
                          <a:latin typeface="+mn-lt"/>
                        </a:rPr>
                        <a:t>Cheyenne</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1,460</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1,940</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970</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100</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495</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1,200</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1400" dirty="0" smtClean="0">
                          <a:latin typeface="+mn-lt"/>
                        </a:rPr>
                        <a:t>24</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1400" dirty="0" smtClean="0">
                          <a:latin typeface="+mn-lt"/>
                        </a:rPr>
                        <a:t>3,500</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4"/>
                  </a:ext>
                </a:extLst>
              </a:tr>
              <a:tr h="155575">
                <a:tc>
                  <a:txBody>
                    <a:bodyPr/>
                    <a:lstStyle/>
                    <a:p>
                      <a:r>
                        <a:rPr lang="en-US" sz="1400" dirty="0" smtClean="0">
                          <a:latin typeface="+mn-lt"/>
                        </a:rPr>
                        <a:t>Salt Lake City</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1,925</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2,400</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1,450</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500</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950</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800</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1400" dirty="0" smtClean="0">
                          <a:latin typeface="+mn-lt"/>
                        </a:rPr>
                        <a:t>27</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1400" dirty="0" smtClean="0">
                          <a:latin typeface="+mn-lt"/>
                        </a:rPr>
                        <a:t>5,000</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5"/>
                  </a:ext>
                </a:extLst>
              </a:tr>
              <a:tr h="155575">
                <a:tc>
                  <a:txBody>
                    <a:bodyPr/>
                    <a:lstStyle/>
                    <a:p>
                      <a:r>
                        <a:rPr lang="en-US" sz="1400" dirty="0" smtClean="0">
                          <a:latin typeface="+mn-lt"/>
                        </a:rPr>
                        <a:t>Memphis</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380</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1,355</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543</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1,045</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665</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2,321</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1400" dirty="0" smtClean="0">
                          <a:latin typeface="+mn-lt"/>
                        </a:rPr>
                        <a:t>22</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1400" dirty="0" smtClean="0">
                          <a:latin typeface="+mn-lt"/>
                        </a:rPr>
                        <a:t>4,100</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6"/>
                  </a:ext>
                </a:extLst>
              </a:tr>
              <a:tr h="155575">
                <a:tc>
                  <a:txBody>
                    <a:bodyPr/>
                    <a:lstStyle/>
                    <a:p>
                      <a:r>
                        <a:rPr lang="en-US" sz="1400" dirty="0" smtClean="0">
                          <a:latin typeface="+mn-lt"/>
                        </a:rPr>
                        <a:t>Wichita</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922</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1,646</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700</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508</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311</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a:r>
                        <a:rPr lang="en-US" sz="1400" dirty="0" smtClean="0">
                          <a:latin typeface="+mn-lt"/>
                        </a:rPr>
                        <a:t>1,797</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1400" dirty="0" smtClean="0">
                          <a:latin typeface="+mn-lt"/>
                        </a:rPr>
                        <a:t>31</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1400" dirty="0" smtClean="0">
                          <a:latin typeface="+mn-lt"/>
                        </a:rPr>
                        <a:t>2,200</a:t>
                      </a:r>
                      <a:endParaRPr lang="en-US" sz="14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7"/>
                  </a:ext>
                </a:extLst>
              </a:tr>
              <a:tr h="155575">
                <a:tc>
                  <a:txBody>
                    <a:bodyPr/>
                    <a:lstStyle/>
                    <a:p>
                      <a:r>
                        <a:rPr lang="en-US" sz="1400" dirty="0" smtClean="0">
                          <a:latin typeface="+mn-lt"/>
                        </a:rPr>
                        <a:t>Monthly demand (thousand units) </a:t>
                      </a:r>
                      <a:r>
                        <a:rPr lang="en-US" sz="1400" i="1" dirty="0" smtClean="0">
                          <a:latin typeface="+mn-lt"/>
                          <a:cs typeface="Times New Roman"/>
                        </a:rPr>
                        <a:t>D</a:t>
                      </a:r>
                      <a:r>
                        <a:rPr lang="en-US" sz="1400" i="1" baseline="-25000" dirty="0" smtClean="0">
                          <a:latin typeface="+mn-lt"/>
                          <a:cs typeface="Times New Roman"/>
                        </a:rPr>
                        <a:t>j</a:t>
                      </a:r>
                      <a:endParaRPr lang="en-US" sz="1400" i="1" baseline="-25000" dirty="0">
                        <a:latin typeface="+mn-lt"/>
                        <a:cs typeface="Times New Roman"/>
                      </a:endParaRP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tcPr>
                </a:tc>
                <a:tc>
                  <a:txBody>
                    <a:bodyPr/>
                    <a:lstStyle/>
                    <a:p>
                      <a:pPr algn="r"/>
                      <a:r>
                        <a:rPr lang="en-US" sz="1400" dirty="0" smtClean="0">
                          <a:latin typeface="+mn-lt"/>
                        </a:rPr>
                        <a:t>10</a:t>
                      </a:r>
                      <a:endParaRPr lang="en-US" sz="1400" dirty="0">
                        <a:latin typeface="+mn-lt"/>
                      </a:endParaRP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tcPr>
                </a:tc>
                <a:tc>
                  <a:txBody>
                    <a:bodyPr/>
                    <a:lstStyle/>
                    <a:p>
                      <a:pPr algn="r"/>
                      <a:r>
                        <a:rPr lang="en-US" sz="1400" dirty="0" smtClean="0">
                          <a:latin typeface="+mn-lt"/>
                        </a:rPr>
                        <a:t>8</a:t>
                      </a:r>
                      <a:endParaRPr lang="en-US" sz="1400" dirty="0">
                        <a:latin typeface="+mn-lt"/>
                      </a:endParaRP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tcPr>
                </a:tc>
                <a:tc>
                  <a:txBody>
                    <a:bodyPr/>
                    <a:lstStyle/>
                    <a:p>
                      <a:pPr algn="r"/>
                      <a:r>
                        <a:rPr lang="en-US" sz="1400" dirty="0" smtClean="0">
                          <a:latin typeface="+mn-lt"/>
                        </a:rPr>
                        <a:t>14</a:t>
                      </a:r>
                      <a:endParaRPr lang="en-US" sz="1400" dirty="0">
                        <a:latin typeface="+mn-lt"/>
                      </a:endParaRP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tcPr>
                </a:tc>
                <a:tc>
                  <a:txBody>
                    <a:bodyPr/>
                    <a:lstStyle/>
                    <a:p>
                      <a:pPr algn="r"/>
                      <a:r>
                        <a:rPr lang="en-US" sz="1400" dirty="0" smtClean="0">
                          <a:latin typeface="+mn-lt"/>
                        </a:rPr>
                        <a:t>6</a:t>
                      </a:r>
                      <a:endParaRPr lang="en-US" sz="1400" dirty="0">
                        <a:latin typeface="+mn-lt"/>
                      </a:endParaRP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tcPr>
                </a:tc>
                <a:tc>
                  <a:txBody>
                    <a:bodyPr/>
                    <a:lstStyle/>
                    <a:p>
                      <a:pPr algn="r"/>
                      <a:r>
                        <a:rPr lang="en-US" sz="1400" dirty="0" smtClean="0">
                          <a:latin typeface="+mn-lt"/>
                        </a:rPr>
                        <a:t>7</a:t>
                      </a:r>
                      <a:endParaRPr lang="en-US" sz="1400" dirty="0">
                        <a:latin typeface="+mn-lt"/>
                      </a:endParaRP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tcPr>
                </a:tc>
                <a:tc>
                  <a:txBody>
                    <a:bodyPr/>
                    <a:lstStyle/>
                    <a:p>
                      <a:pPr algn="r"/>
                      <a:r>
                        <a:rPr lang="en-US" sz="1400" dirty="0" smtClean="0">
                          <a:latin typeface="+mn-lt"/>
                        </a:rPr>
                        <a:t>11</a:t>
                      </a:r>
                      <a:endParaRPr lang="en-US" sz="1400" dirty="0">
                        <a:latin typeface="+mn-lt"/>
                      </a:endParaRP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tcPr>
                </a:tc>
                <a:tc>
                  <a:txBody>
                    <a:bodyPr/>
                    <a:lstStyle/>
                    <a:p>
                      <a:r>
                        <a:rPr lang="en-US" sz="1400" dirty="0" smtClean="0">
                          <a:solidFill>
                            <a:schemeClr val="bg1"/>
                          </a:solidFill>
                          <a:latin typeface="+mn-lt"/>
                        </a:rPr>
                        <a:t>Blank</a:t>
                      </a:r>
                      <a:endParaRPr lang="en-US" sz="1400" dirty="0">
                        <a:solidFill>
                          <a:schemeClr val="bg1"/>
                        </a:solidFill>
                        <a:latin typeface="+mn-lt"/>
                      </a:endParaRP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tcPr>
                </a:tc>
                <a:tc>
                  <a:txBody>
                    <a:bodyPr/>
                    <a:lstStyle/>
                    <a:p>
                      <a:r>
                        <a:rPr lang="en-US" sz="1400" dirty="0" smtClean="0">
                          <a:solidFill>
                            <a:schemeClr val="bg1"/>
                          </a:solidFill>
                          <a:latin typeface="+mn-lt"/>
                        </a:rPr>
                        <a:t>Blank</a:t>
                      </a:r>
                      <a:endParaRPr lang="en-US" sz="1400" dirty="0">
                        <a:solidFill>
                          <a:schemeClr val="bg1"/>
                        </a:solidFill>
                        <a:latin typeface="+mn-lt"/>
                      </a:endParaRP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212700646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Allocating Demand to Existing Production Facilities </a:t>
            </a:r>
            <a:r>
              <a:rPr lang="en-US" sz="2000" b="0" kern="1200" dirty="0" smtClean="0">
                <a:latin typeface="Times New Roman" panose="02020603050405020304" pitchFamily="18" charset="0"/>
                <a:ea typeface="+mj-ea"/>
                <a:cs typeface="+mj-cs"/>
              </a:rPr>
              <a:t>(1 of 8)</a:t>
            </a:r>
            <a:endParaRPr lang="en-US" sz="2000" b="0" kern="1200" dirty="0">
              <a:latin typeface="Times New Roman" panose="02020603050405020304" pitchFamily="18" charset="0"/>
              <a:ea typeface="+mj-ea"/>
              <a:cs typeface="+mj-cs"/>
            </a:endParaRPr>
          </a:p>
        </p:txBody>
      </p:sp>
      <p:sp>
        <p:nvSpPr>
          <p:cNvPr id="3" name="Content Placeholder 2"/>
          <p:cNvSpPr>
            <a:spLocks noGrp="1"/>
          </p:cNvSpPr>
          <p:nvPr>
            <p:ph type="body" idx="1"/>
          </p:nvPr>
        </p:nvSpPr>
        <p:spPr>
          <a:xfrm>
            <a:off x="457200" y="1600200"/>
            <a:ext cx="8229600" cy="553968"/>
          </a:xfrm>
        </p:spPr>
        <p:txBody>
          <a:bodyPr wrap="square" lIns="91425" tIns="91425" rIns="91425" bIns="91425">
            <a:spAutoFit/>
          </a:bodyPr>
          <a:lstStyle/>
          <a:p>
            <a:pPr marL="255600" lvl="1" indent="-255600" defTabSz="457200">
              <a:spcBef>
                <a:spcPts val="1500"/>
              </a:spcBef>
              <a:spcAft>
                <a:spcPct val="0"/>
              </a:spcAft>
              <a:buFont typeface="Arial" panose="020B0604020202020204" pitchFamily="34" charset="0"/>
              <a:buChar char="•"/>
            </a:pPr>
            <a:r>
              <a:rPr lang="en-US" sz="2400" kern="1200" dirty="0">
                <a:solidFill>
                  <a:srgbClr val="000000"/>
                </a:solidFill>
                <a:latin typeface="Arial (Body)"/>
                <a:ea typeface="+mn-ea"/>
                <a:cs typeface="+mn-cs"/>
              </a:rPr>
              <a:t>Inputs </a:t>
            </a:r>
            <a:r>
              <a:rPr lang="en-US" sz="2400" kern="1200" dirty="0" smtClean="0">
                <a:solidFill>
                  <a:srgbClr val="000000"/>
                </a:solidFill>
                <a:latin typeface="Arial (Body)"/>
                <a:ea typeface="+mn-ea"/>
                <a:cs typeface="+mn-cs"/>
              </a:rPr>
              <a:t>required</a:t>
            </a:r>
          </a:p>
        </p:txBody>
      </p:sp>
      <p:sp>
        <p:nvSpPr>
          <p:cNvPr id="4" name="Text Placeholder 3"/>
          <p:cNvSpPr>
            <a:spLocks noGrp="1"/>
          </p:cNvSpPr>
          <p:nvPr>
            <p:ph type="body" idx="2"/>
          </p:nvPr>
        </p:nvSpPr>
        <p:spPr>
          <a:xfrm>
            <a:off x="457200" y="2194980"/>
            <a:ext cx="8229600" cy="3684445"/>
          </a:xfrm>
        </p:spPr>
        <p:txBody>
          <a:bodyPr/>
          <a:lstStyle/>
          <a:p>
            <a:pPr marL="0" indent="0">
              <a:buNone/>
            </a:pPr>
            <a:r>
              <a:rPr lang="en-IN" sz="2400" i="1" dirty="0">
                <a:latin typeface="+mn-lt"/>
              </a:rPr>
              <a:t>n </a:t>
            </a:r>
            <a:r>
              <a:rPr lang="en-IN" sz="2400" dirty="0">
                <a:latin typeface="+mn-lt"/>
              </a:rPr>
              <a:t>= number of factory locations</a:t>
            </a:r>
          </a:p>
          <a:p>
            <a:pPr marL="0" indent="0">
              <a:buNone/>
            </a:pPr>
            <a:r>
              <a:rPr lang="en-IN" sz="2400" i="1" dirty="0">
                <a:latin typeface="+mn-lt"/>
              </a:rPr>
              <a:t>m </a:t>
            </a:r>
            <a:r>
              <a:rPr lang="en-IN" sz="2400" dirty="0">
                <a:latin typeface="+mn-lt"/>
              </a:rPr>
              <a:t>= number of markets or demand points</a:t>
            </a:r>
          </a:p>
          <a:p>
            <a:pPr marL="0" indent="0">
              <a:buNone/>
            </a:pPr>
            <a:r>
              <a:rPr lang="en-IN" sz="2400" i="1" dirty="0">
                <a:latin typeface="+mn-lt"/>
              </a:rPr>
              <a:t>D</a:t>
            </a:r>
            <a:r>
              <a:rPr lang="en-IN" sz="2400" i="1" baseline="-25000" dirty="0">
                <a:latin typeface="+mn-lt"/>
              </a:rPr>
              <a:t>j</a:t>
            </a:r>
            <a:r>
              <a:rPr lang="en-IN" sz="2400" i="1" dirty="0">
                <a:latin typeface="+mn-lt"/>
              </a:rPr>
              <a:t> </a:t>
            </a:r>
            <a:r>
              <a:rPr lang="en-IN" sz="2400" dirty="0">
                <a:latin typeface="+mn-lt"/>
              </a:rPr>
              <a:t>= annual demand from market </a:t>
            </a:r>
            <a:r>
              <a:rPr lang="en-IN" sz="2400" i="1" dirty="0">
                <a:latin typeface="+mn-lt"/>
              </a:rPr>
              <a:t>j</a:t>
            </a:r>
          </a:p>
          <a:p>
            <a:pPr marL="0" indent="0">
              <a:buNone/>
            </a:pPr>
            <a:r>
              <a:rPr lang="en-IN" sz="2400" i="1" dirty="0">
                <a:latin typeface="+mn-lt"/>
              </a:rPr>
              <a:t>K</a:t>
            </a:r>
            <a:r>
              <a:rPr lang="en-IN" sz="2400" i="1" baseline="-25000" dirty="0">
                <a:latin typeface="+mn-lt"/>
              </a:rPr>
              <a:t>i</a:t>
            </a:r>
            <a:r>
              <a:rPr lang="en-IN" sz="2400" i="1" dirty="0">
                <a:latin typeface="+mn-lt"/>
              </a:rPr>
              <a:t> </a:t>
            </a:r>
            <a:r>
              <a:rPr lang="en-IN" sz="2400" dirty="0">
                <a:latin typeface="+mn-lt"/>
              </a:rPr>
              <a:t>= capacity of factory </a:t>
            </a:r>
            <a:r>
              <a:rPr lang="en-IN" sz="2400" i="1" dirty="0">
                <a:latin typeface="+mn-lt"/>
              </a:rPr>
              <a:t>i</a:t>
            </a:r>
          </a:p>
          <a:p>
            <a:pPr marL="0" indent="0">
              <a:buNone/>
            </a:pPr>
            <a:r>
              <a:rPr lang="en-IN" sz="2400" i="1" dirty="0">
                <a:latin typeface="+mn-lt"/>
              </a:rPr>
              <a:t>c</a:t>
            </a:r>
            <a:r>
              <a:rPr lang="en-IN" sz="2400" i="1" baseline="-25000" dirty="0">
                <a:latin typeface="+mn-lt"/>
              </a:rPr>
              <a:t>ij</a:t>
            </a:r>
            <a:r>
              <a:rPr lang="en-IN" sz="2400" i="1" dirty="0">
                <a:latin typeface="+mn-lt"/>
              </a:rPr>
              <a:t> </a:t>
            </a:r>
            <a:r>
              <a:rPr lang="en-IN" sz="2400" dirty="0">
                <a:latin typeface="+mn-lt"/>
              </a:rPr>
              <a:t>= cost of producing and shipping one unit from factory </a:t>
            </a:r>
            <a:r>
              <a:rPr lang="en-IN" sz="2400" i="1" dirty="0">
                <a:latin typeface="+mn-lt"/>
              </a:rPr>
              <a:t>i </a:t>
            </a:r>
            <a:r>
              <a:rPr lang="en-IN" sz="2400" dirty="0">
                <a:latin typeface="+mn-lt"/>
              </a:rPr>
              <a:t>to market </a:t>
            </a:r>
            <a:r>
              <a:rPr lang="en-IN" sz="2400" i="1" dirty="0">
                <a:latin typeface="+mn-lt"/>
              </a:rPr>
              <a:t>j</a:t>
            </a:r>
            <a:endParaRPr lang="en-IN" sz="2400" dirty="0">
              <a:latin typeface="+mn-lt"/>
            </a:endParaRPr>
          </a:p>
          <a:p>
            <a:pPr marL="0" indent="0">
              <a:buNone/>
            </a:pPr>
            <a:r>
              <a:rPr lang="en-IN" sz="2400" i="1" dirty="0">
                <a:latin typeface="+mn-lt"/>
              </a:rPr>
              <a:t>x</a:t>
            </a:r>
            <a:r>
              <a:rPr lang="en-IN" sz="2400" i="1" baseline="-25000" dirty="0">
                <a:latin typeface="+mn-lt"/>
              </a:rPr>
              <a:t>ij</a:t>
            </a:r>
            <a:r>
              <a:rPr lang="en-IN" sz="2400" i="1" dirty="0">
                <a:latin typeface="+mn-lt"/>
              </a:rPr>
              <a:t> </a:t>
            </a:r>
            <a:r>
              <a:rPr lang="en-IN" sz="2400" dirty="0">
                <a:latin typeface="+mn-lt"/>
              </a:rPr>
              <a:t>= quantity shipped from factory </a:t>
            </a:r>
            <a:r>
              <a:rPr lang="en-IN" sz="2400" i="1" dirty="0">
                <a:latin typeface="+mn-lt"/>
              </a:rPr>
              <a:t>i </a:t>
            </a:r>
            <a:r>
              <a:rPr lang="en-IN" sz="2400" dirty="0">
                <a:latin typeface="+mn-lt"/>
              </a:rPr>
              <a:t>to market </a:t>
            </a:r>
            <a:r>
              <a:rPr lang="en-IN" sz="2400" i="1" dirty="0">
                <a:latin typeface="+mn-lt"/>
              </a:rPr>
              <a:t>j</a:t>
            </a:r>
            <a:endParaRPr lang="en-US" sz="2400" kern="1200" dirty="0">
              <a:solidFill>
                <a:srgbClr val="000000"/>
              </a:solidFill>
              <a:latin typeface="+mn-lt"/>
            </a:endParaRPr>
          </a:p>
        </p:txBody>
      </p:sp>
    </p:spTree>
    <p:extLst>
      <p:ext uri="{BB962C8B-B14F-4D97-AF65-F5344CB8AC3E}">
        <p14:creationId xmlns:p14="http://schemas.microsoft.com/office/powerpoint/2010/main" val="323071271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kern="1200" dirty="0">
                <a:latin typeface="Times New Roman" panose="02020603050405020304" pitchFamily="18" charset="0"/>
              </a:rPr>
              <a:t>Allocating Demand to Existing Production Facilities </a:t>
            </a:r>
            <a:r>
              <a:rPr lang="en-US" sz="2000" b="0" kern="1200" dirty="0" smtClean="0">
                <a:latin typeface="Times New Roman" panose="02020603050405020304" pitchFamily="18" charset="0"/>
              </a:rPr>
              <a:t>(2 </a:t>
            </a:r>
            <a:r>
              <a:rPr lang="en-US" sz="2000" b="0" kern="1200" dirty="0">
                <a:latin typeface="Times New Roman" panose="02020603050405020304" pitchFamily="18" charset="0"/>
              </a:rPr>
              <a:t>of 8)</a:t>
            </a:r>
            <a:endParaRPr lang="en-IN" dirty="0"/>
          </a:p>
        </p:txBody>
      </p:sp>
      <p:graphicFrame>
        <p:nvGraphicFramePr>
          <p:cNvPr id="9" name="Object 8" descr="The minimum sum of from i = 1 to n, the sum of c sub i j, x sub i j, from j = 1 to m"/>
          <p:cNvGraphicFramePr>
            <a:graphicFrameLocks noChangeAspect="1"/>
          </p:cNvGraphicFramePr>
          <p:nvPr>
            <p:extLst>
              <p:ext uri="{D42A27DB-BD31-4B8C-83A1-F6EECF244321}">
                <p14:modId xmlns:p14="http://schemas.microsoft.com/office/powerpoint/2010/main" val="2439578576"/>
              </p:ext>
            </p:extLst>
          </p:nvPr>
        </p:nvGraphicFramePr>
        <p:xfrm>
          <a:off x="3564728" y="1683345"/>
          <a:ext cx="2014544" cy="952826"/>
        </p:xfrm>
        <a:graphic>
          <a:graphicData uri="http://schemas.openxmlformats.org/presentationml/2006/ole">
            <mc:AlternateContent xmlns:mc="http://schemas.openxmlformats.org/markup-compatibility/2006">
              <mc:Choice xmlns:v="urn:schemas-microsoft-com:vml" Requires="v">
                <p:oleObj spid="_x0000_s14978" name="Equation" r:id="rId3" imgW="939600" imgH="444240" progId="Equation.DSMT4">
                  <p:embed/>
                </p:oleObj>
              </mc:Choice>
              <mc:Fallback>
                <p:oleObj name="Equation" r:id="rId3" imgW="939600" imgH="444240" progId="Equation.DSMT4">
                  <p:embed/>
                  <p:pic>
                    <p:nvPicPr>
                      <p:cNvPr id="0" name=""/>
                      <p:cNvPicPr/>
                      <p:nvPr/>
                    </p:nvPicPr>
                    <p:blipFill>
                      <a:blip r:embed="rId4"/>
                      <a:stretch>
                        <a:fillRect/>
                      </a:stretch>
                    </p:blipFill>
                    <p:spPr>
                      <a:xfrm>
                        <a:off x="3564728" y="1683345"/>
                        <a:ext cx="2014544" cy="952826"/>
                      </a:xfrm>
                      <a:prstGeom prst="rect">
                        <a:avLst/>
                      </a:prstGeom>
                    </p:spPr>
                  </p:pic>
                </p:oleObj>
              </mc:Fallback>
            </mc:AlternateContent>
          </a:graphicData>
        </a:graphic>
      </p:graphicFrame>
      <p:sp>
        <p:nvSpPr>
          <p:cNvPr id="7" name="Text Placeholder 6"/>
          <p:cNvSpPr>
            <a:spLocks noGrp="1"/>
          </p:cNvSpPr>
          <p:nvPr>
            <p:ph type="body" idx="1"/>
          </p:nvPr>
        </p:nvSpPr>
        <p:spPr>
          <a:xfrm>
            <a:off x="607325" y="2868089"/>
            <a:ext cx="8229600" cy="530581"/>
          </a:xfrm>
        </p:spPr>
        <p:txBody>
          <a:bodyPr/>
          <a:lstStyle/>
          <a:p>
            <a:pPr marL="0" indent="0">
              <a:buNone/>
            </a:pPr>
            <a:r>
              <a:rPr lang="en-IN" sz="2400" dirty="0" smtClean="0">
                <a:latin typeface="+mn-lt"/>
              </a:rPr>
              <a:t>Subject to</a:t>
            </a:r>
            <a:endParaRPr lang="en-IN" sz="2400" dirty="0">
              <a:latin typeface="+mn-lt"/>
            </a:endParaRPr>
          </a:p>
        </p:txBody>
      </p:sp>
      <p:graphicFrame>
        <p:nvGraphicFramePr>
          <p:cNvPr id="8" name="Object 7" descr="The sum of x sub i j from i = 1 to n, = D sub j, for j = 1 dot dot dot m. The sum of x sub i j, from j = 1 to m, is less than or equal to K sub i, for i = 1 dot dot dot n."/>
          <p:cNvGraphicFramePr>
            <a:graphicFrameLocks noChangeAspect="1"/>
          </p:cNvGraphicFramePr>
          <p:nvPr>
            <p:extLst>
              <p:ext uri="{D42A27DB-BD31-4B8C-83A1-F6EECF244321}">
                <p14:modId xmlns:p14="http://schemas.microsoft.com/office/powerpoint/2010/main" val="2041325544"/>
              </p:ext>
            </p:extLst>
          </p:nvPr>
        </p:nvGraphicFramePr>
        <p:xfrm>
          <a:off x="2755900" y="3721100"/>
          <a:ext cx="3632200" cy="1900238"/>
        </p:xfrm>
        <a:graphic>
          <a:graphicData uri="http://schemas.openxmlformats.org/presentationml/2006/ole">
            <mc:AlternateContent xmlns:mc="http://schemas.openxmlformats.org/markup-compatibility/2006">
              <mc:Choice xmlns:v="urn:schemas-microsoft-com:vml" Requires="v">
                <p:oleObj spid="_x0000_s14979" name="Equation" r:id="rId5" imgW="3301920" imgH="1726920" progId="Equation.DSMT4">
                  <p:embed/>
                </p:oleObj>
              </mc:Choice>
              <mc:Fallback>
                <p:oleObj name="Equation" r:id="rId5" imgW="3301920" imgH="1726920" progId="Equation.DSMT4">
                  <p:embed/>
                  <p:pic>
                    <p:nvPicPr>
                      <p:cNvPr id="0" name=""/>
                      <p:cNvPicPr/>
                      <p:nvPr/>
                    </p:nvPicPr>
                    <p:blipFill>
                      <a:blip r:embed="rId6"/>
                      <a:stretch>
                        <a:fillRect/>
                      </a:stretch>
                    </p:blipFill>
                    <p:spPr>
                      <a:xfrm>
                        <a:off x="2755900" y="3721100"/>
                        <a:ext cx="3632200" cy="1900238"/>
                      </a:xfrm>
                      <a:prstGeom prst="rect">
                        <a:avLst/>
                      </a:prstGeom>
                    </p:spPr>
                  </p:pic>
                </p:oleObj>
              </mc:Fallback>
            </mc:AlternateContent>
          </a:graphicData>
        </a:graphic>
      </p:graphicFrame>
    </p:spTree>
    <p:extLst>
      <p:ext uri="{BB962C8B-B14F-4D97-AF65-F5344CB8AC3E}">
        <p14:creationId xmlns:p14="http://schemas.microsoft.com/office/powerpoint/2010/main" val="5374189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a:latin typeface="Times New Roman" panose="02020603050405020304" pitchFamily="18" charset="0"/>
              </a:rPr>
              <a:t>Allocating Demand to Existing Production Facilities </a:t>
            </a:r>
            <a:r>
              <a:rPr lang="en-US" sz="2000" b="0" kern="1200" dirty="0" smtClean="0">
                <a:latin typeface="Times New Roman" panose="02020603050405020304" pitchFamily="18" charset="0"/>
              </a:rPr>
              <a:t>(3 </a:t>
            </a:r>
            <a:r>
              <a:rPr lang="en-US" sz="2000" b="0" kern="1200" dirty="0">
                <a:latin typeface="Times New Roman" panose="02020603050405020304" pitchFamily="18" charset="0"/>
              </a:rPr>
              <a:t>of 8)</a:t>
            </a:r>
            <a:endParaRPr lang="en-US" sz="2000" b="0" kern="1200" dirty="0">
              <a:latin typeface="Times New Roman" panose="02020603050405020304" pitchFamily="18" charset="0"/>
              <a:ea typeface="+mj-ea"/>
              <a:cs typeface="+mj-cs"/>
            </a:endParaRPr>
          </a:p>
        </p:txBody>
      </p:sp>
      <p:sp>
        <p:nvSpPr>
          <p:cNvPr id="10" name="Text Placeholder 9"/>
          <p:cNvSpPr>
            <a:spLocks noGrp="1"/>
          </p:cNvSpPr>
          <p:nvPr>
            <p:ph type="body" idx="1"/>
          </p:nvPr>
        </p:nvSpPr>
        <p:spPr>
          <a:xfrm>
            <a:off x="457200" y="1600200"/>
            <a:ext cx="8229600" cy="883693"/>
          </a:xfrm>
        </p:spPr>
        <p:txBody>
          <a:bodyPr/>
          <a:lstStyle/>
          <a:p>
            <a:pPr marL="0" indent="0">
              <a:buNone/>
            </a:pPr>
            <a:r>
              <a:rPr lang="en-US" sz="2400" b="1" dirty="0" smtClean="0">
                <a:latin typeface="+mn-lt"/>
              </a:rPr>
              <a:t>Table 5-2</a:t>
            </a:r>
            <a:r>
              <a:rPr lang="en-US" sz="2400" dirty="0" smtClean="0">
                <a:latin typeface="+mn-lt"/>
              </a:rPr>
              <a:t> Optimal </a:t>
            </a:r>
            <a:r>
              <a:rPr lang="en-US" sz="2400" dirty="0">
                <a:latin typeface="+mn-lt"/>
              </a:rPr>
              <a:t>Demand Allocation for TelecomOne and </a:t>
            </a:r>
            <a:r>
              <a:rPr lang="en-US" sz="2400" dirty="0" smtClean="0">
                <a:latin typeface="+mn-lt"/>
              </a:rPr>
              <a:t>HighOptic</a:t>
            </a:r>
            <a:endParaRPr lang="en-US" sz="2400" dirty="0">
              <a:latin typeface="+mn-lt"/>
            </a:endParaRPr>
          </a:p>
        </p:txBody>
      </p:sp>
      <p:graphicFrame>
        <p:nvGraphicFramePr>
          <p:cNvPr id="4" name="Table 3"/>
          <p:cNvGraphicFramePr>
            <a:graphicFrameLocks noGrp="1"/>
          </p:cNvGraphicFramePr>
          <p:nvPr>
            <p:extLst>
              <p:ext uri="{D42A27DB-BD31-4B8C-83A1-F6EECF244321}">
                <p14:modId xmlns:p14="http://schemas.microsoft.com/office/powerpoint/2010/main" val="3637191802"/>
              </p:ext>
            </p:extLst>
          </p:nvPr>
        </p:nvGraphicFramePr>
        <p:xfrm>
          <a:off x="457200" y="2715757"/>
          <a:ext cx="8229600" cy="2011680"/>
        </p:xfrm>
        <a:graphic>
          <a:graphicData uri="http://schemas.openxmlformats.org/drawingml/2006/table">
            <a:tbl>
              <a:tblPr firstRow="1" bandRow="1">
                <a:tableStyleId>{5940675A-B579-460E-94D1-54222C63F5DA}</a:tableStyleId>
              </a:tblPr>
              <a:tblGrid>
                <a:gridCol w="1401668">
                  <a:extLst>
                    <a:ext uri="{9D8B030D-6E8A-4147-A177-3AD203B41FA5}">
                      <a16:colId xmlns:a16="http://schemas.microsoft.com/office/drawing/2014/main" val="20000"/>
                    </a:ext>
                  </a:extLst>
                </a:gridCol>
                <a:gridCol w="1116344">
                  <a:extLst>
                    <a:ext uri="{9D8B030D-6E8A-4147-A177-3AD203B41FA5}">
                      <a16:colId xmlns:a16="http://schemas.microsoft.com/office/drawing/2014/main" val="20001"/>
                    </a:ext>
                  </a:extLst>
                </a:gridCol>
                <a:gridCol w="887104">
                  <a:extLst>
                    <a:ext uri="{9D8B030D-6E8A-4147-A177-3AD203B41FA5}">
                      <a16:colId xmlns:a16="http://schemas.microsoft.com/office/drawing/2014/main" val="20002"/>
                    </a:ext>
                  </a:extLst>
                </a:gridCol>
                <a:gridCol w="928048">
                  <a:extLst>
                    <a:ext uri="{9D8B030D-6E8A-4147-A177-3AD203B41FA5}">
                      <a16:colId xmlns:a16="http://schemas.microsoft.com/office/drawing/2014/main" val="20003"/>
                    </a:ext>
                  </a:extLst>
                </a:gridCol>
                <a:gridCol w="1078173">
                  <a:extLst>
                    <a:ext uri="{9D8B030D-6E8A-4147-A177-3AD203B41FA5}">
                      <a16:colId xmlns:a16="http://schemas.microsoft.com/office/drawing/2014/main" val="20004"/>
                    </a:ext>
                  </a:extLst>
                </a:gridCol>
                <a:gridCol w="873457">
                  <a:extLst>
                    <a:ext uri="{9D8B030D-6E8A-4147-A177-3AD203B41FA5}">
                      <a16:colId xmlns:a16="http://schemas.microsoft.com/office/drawing/2014/main" val="20005"/>
                    </a:ext>
                  </a:extLst>
                </a:gridCol>
                <a:gridCol w="873457">
                  <a:extLst>
                    <a:ext uri="{9D8B030D-6E8A-4147-A177-3AD203B41FA5}">
                      <a16:colId xmlns:a16="http://schemas.microsoft.com/office/drawing/2014/main" val="20006"/>
                    </a:ext>
                  </a:extLst>
                </a:gridCol>
                <a:gridCol w="1071349">
                  <a:extLst>
                    <a:ext uri="{9D8B030D-6E8A-4147-A177-3AD203B41FA5}">
                      <a16:colId xmlns:a16="http://schemas.microsoft.com/office/drawing/2014/main" val="20007"/>
                    </a:ext>
                  </a:extLst>
                </a:gridCol>
              </a:tblGrid>
              <a:tr h="0">
                <a:tc>
                  <a:txBody>
                    <a:bodyPr/>
                    <a:lstStyle/>
                    <a:p>
                      <a:r>
                        <a:rPr lang="en-US" sz="1600" b="1" dirty="0" smtClean="0">
                          <a:solidFill>
                            <a:srgbClr val="FFFFFF"/>
                          </a:solidFill>
                        </a:rPr>
                        <a:t>Blank</a:t>
                      </a:r>
                      <a:endParaRPr lang="en-US" sz="1600" b="1" dirty="0">
                        <a:solidFill>
                          <a:srgbClr val="FFFFFF"/>
                        </a:solidFill>
                      </a:endParaRPr>
                    </a:p>
                  </a:txBody>
                  <a:tcPr>
                    <a:lnL w="12700" cmpd="sng">
                      <a:noFill/>
                    </a:lnL>
                    <a:lnR w="12700" cmpd="sng">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600" b="1" dirty="0" smtClean="0">
                          <a:solidFill>
                            <a:srgbClr val="FFFFFF"/>
                          </a:solidFill>
                        </a:rPr>
                        <a:t>Blank</a:t>
                      </a:r>
                      <a:endParaRPr lang="en-US" sz="1600" b="1" dirty="0">
                        <a:solidFill>
                          <a:srgbClr val="FFFFFF"/>
                        </a:solidFill>
                      </a:endParaRPr>
                    </a:p>
                  </a:txBody>
                  <a:tcPr>
                    <a:lnL w="12700" cmpd="sng">
                      <a:noFill/>
                    </a:lnL>
                    <a:lnR w="12700" cmpd="sng">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b="1" dirty="0" smtClean="0"/>
                        <a:t>Atlanta</a:t>
                      </a:r>
                      <a:endParaRPr lang="en-US" sz="1600" b="1" dirty="0"/>
                    </a:p>
                  </a:txBody>
                  <a:tcPr>
                    <a:lnL w="12700" cmpd="sng">
                      <a:noFill/>
                    </a:lnL>
                    <a:lnR w="12700" cmpd="sng">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b="1" dirty="0" smtClean="0"/>
                        <a:t>Boston</a:t>
                      </a:r>
                      <a:endParaRPr lang="en-US" sz="1600" b="1" dirty="0"/>
                    </a:p>
                  </a:txBody>
                  <a:tcPr>
                    <a:lnL w="12700" cmpd="sng">
                      <a:noFill/>
                    </a:lnL>
                    <a:lnR w="12700" cmpd="sng">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b="1" dirty="0" smtClean="0"/>
                        <a:t>Chicago</a:t>
                      </a:r>
                      <a:endParaRPr lang="en-US" sz="1600" b="1" dirty="0"/>
                    </a:p>
                  </a:txBody>
                  <a:tcPr>
                    <a:lnL w="12700" cmpd="sng">
                      <a:noFill/>
                    </a:lnL>
                    <a:lnR w="12700" cmpd="sng">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b="1" dirty="0" smtClean="0"/>
                        <a:t>Denver</a:t>
                      </a:r>
                      <a:endParaRPr lang="en-US" sz="1600" b="1" dirty="0"/>
                    </a:p>
                  </a:txBody>
                  <a:tcPr>
                    <a:lnL w="12700" cmpd="sng">
                      <a:noFill/>
                    </a:lnL>
                    <a:lnR w="12700" cmpd="sng">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b="1" dirty="0" smtClean="0"/>
                        <a:t>Omaha</a:t>
                      </a:r>
                      <a:endParaRPr lang="en-US" sz="1600" b="1" dirty="0"/>
                    </a:p>
                  </a:txBody>
                  <a:tcPr>
                    <a:lnL w="12700" cmpd="sng">
                      <a:noFill/>
                    </a:lnL>
                    <a:lnR w="12700" cmpd="sng">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b="1" dirty="0" smtClean="0"/>
                        <a:t>Portland</a:t>
                      </a:r>
                      <a:endParaRPr lang="en-US" sz="1600" b="1" dirty="0"/>
                    </a:p>
                  </a:txBody>
                  <a:tcPr>
                    <a:lnL w="12700" cmpd="sng">
                      <a:noFill/>
                    </a:lnL>
                    <a:lnR w="12700" cmpd="sng">
                      <a:noFill/>
                    </a:lnR>
                    <a:lnT w="28575"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1"/>
                  </a:ext>
                </a:extLst>
              </a:tr>
              <a:tr h="0">
                <a:tc>
                  <a:txBody>
                    <a:bodyPr/>
                    <a:lstStyle/>
                    <a:p>
                      <a:r>
                        <a:rPr lang="en-US" sz="1600" kern="1200" dirty="0" smtClean="0">
                          <a:solidFill>
                            <a:schemeClr val="tx1"/>
                          </a:solidFill>
                          <a:latin typeface="+mn-lt"/>
                          <a:ea typeface="+mn-ea"/>
                          <a:cs typeface="+mn-cs"/>
                        </a:rPr>
                        <a:t>TelecomOne</a:t>
                      </a:r>
                    </a:p>
                  </a:txBody>
                  <a:tcPr>
                    <a:lnL w="12700" cmpd="sng">
                      <a:noFill/>
                    </a:lnL>
                    <a:lnR w="12700" cmpd="sng">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600" kern="1200" dirty="0" smtClean="0">
                          <a:solidFill>
                            <a:schemeClr val="tx1"/>
                          </a:solidFill>
                          <a:latin typeface="+mn-lt"/>
                          <a:ea typeface="+mn-ea"/>
                          <a:cs typeface="+mn-cs"/>
                        </a:rPr>
                        <a:t>Baltimore </a:t>
                      </a:r>
                      <a:endParaRPr lang="en-US" sz="1600" dirty="0"/>
                    </a:p>
                  </a:txBody>
                  <a:tcPr>
                    <a:lnL w="12700" cmpd="sng">
                      <a:noFill/>
                    </a:lnL>
                    <a:lnR w="12700" cmpd="sng">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t>0</a:t>
                      </a:r>
                      <a:endParaRPr lang="en-US" sz="1600" dirty="0"/>
                    </a:p>
                  </a:txBody>
                  <a:tcPr>
                    <a:lnL w="12700" cmpd="sng">
                      <a:noFill/>
                    </a:lnL>
                    <a:lnR w="12700" cmpd="sng">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t>8</a:t>
                      </a:r>
                      <a:endParaRPr lang="en-US" sz="1600" dirty="0"/>
                    </a:p>
                  </a:txBody>
                  <a:tcPr>
                    <a:lnL w="12700" cmpd="sng">
                      <a:noFill/>
                    </a:lnL>
                    <a:lnR w="12700" cmpd="sng">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t>2</a:t>
                      </a:r>
                      <a:endParaRPr lang="en-US" sz="1600" dirty="0"/>
                    </a:p>
                  </a:txBody>
                  <a:tcPr>
                    <a:lnL w="12700" cmpd="sng">
                      <a:noFill/>
                    </a:lnL>
                    <a:lnR w="12700" cmpd="sng">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smtClean="0">
                          <a:solidFill>
                            <a:srgbClr val="FFFFFF"/>
                          </a:solidFill>
                        </a:rPr>
                        <a:t>Blank</a:t>
                      </a:r>
                      <a:endParaRPr lang="en-US" sz="1600" dirty="0">
                        <a:solidFill>
                          <a:srgbClr val="FFFFFF"/>
                        </a:solidFill>
                      </a:endParaRPr>
                    </a:p>
                  </a:txBody>
                  <a:tcPr>
                    <a:lnL w="12700" cmpd="sng">
                      <a:noFill/>
                    </a:lnL>
                    <a:lnR w="12700" cmpd="sng">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solidFill>
                            <a:srgbClr val="FFFFFF"/>
                          </a:solidFill>
                        </a:rPr>
                        <a:t>Blank</a:t>
                      </a:r>
                      <a:endParaRPr lang="en-US" sz="1600" dirty="0">
                        <a:solidFill>
                          <a:srgbClr val="FFFFFF"/>
                        </a:solidFill>
                      </a:endParaRPr>
                    </a:p>
                  </a:txBody>
                  <a:tcPr>
                    <a:lnL w="12700" cmpd="sng">
                      <a:noFill/>
                    </a:lnL>
                    <a:lnR w="12700" cmpd="sng">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solidFill>
                            <a:srgbClr val="FFFFFF"/>
                          </a:solidFill>
                        </a:rPr>
                        <a:t>Blank</a:t>
                      </a:r>
                      <a:endParaRPr lang="en-US" sz="1600" dirty="0">
                        <a:solidFill>
                          <a:srgbClr val="FFFFFF"/>
                        </a:solidFill>
                      </a:endParaRPr>
                    </a:p>
                  </a:txBody>
                  <a:tcPr>
                    <a:lnL w="12700" cmpd="sng">
                      <a:noFill/>
                    </a:lnL>
                    <a:lnR w="12700" cmpd="sng">
                      <a:noFill/>
                    </a:lnR>
                    <a:lnT w="28575"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2"/>
                  </a:ext>
                </a:extLst>
              </a:tr>
              <a:tr h="0">
                <a:tc>
                  <a:txBody>
                    <a:bodyPr/>
                    <a:lstStyle/>
                    <a:p>
                      <a:r>
                        <a:rPr lang="en-US" sz="1600" smtClean="0">
                          <a:solidFill>
                            <a:srgbClr val="FFFFFF"/>
                          </a:solidFill>
                        </a:rPr>
                        <a:t>Blank</a:t>
                      </a:r>
                      <a:endParaRPr lang="en-US" sz="1600" dirty="0">
                        <a:solidFill>
                          <a:srgbClr val="FFFFFF"/>
                        </a:solidFill>
                      </a:endParaRPr>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600" kern="1200" dirty="0" smtClean="0">
                          <a:solidFill>
                            <a:schemeClr val="tx1"/>
                          </a:solidFill>
                          <a:latin typeface="+mn-lt"/>
                          <a:ea typeface="+mn-ea"/>
                          <a:cs typeface="+mn-cs"/>
                        </a:rPr>
                        <a:t>Memphis </a:t>
                      </a:r>
                      <a:endParaRPr lang="en-US" sz="1600" dirty="0"/>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t>10</a:t>
                      </a:r>
                      <a:endParaRPr lang="en-US" sz="1600" dirty="0"/>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t>0</a:t>
                      </a:r>
                      <a:endParaRPr lang="en-US" sz="1600" dirty="0"/>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t>12</a:t>
                      </a:r>
                      <a:endParaRPr lang="en-US" sz="1600" dirty="0"/>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solidFill>
                            <a:srgbClr val="FFFFFF"/>
                          </a:solidFill>
                        </a:rPr>
                        <a:t>Blank</a:t>
                      </a:r>
                      <a:endParaRPr lang="en-US" sz="1600" dirty="0">
                        <a:solidFill>
                          <a:srgbClr val="FFFFFF"/>
                        </a:solidFill>
                      </a:endParaRPr>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solidFill>
                            <a:srgbClr val="FFFFFF"/>
                          </a:solidFill>
                        </a:rPr>
                        <a:t>Blank</a:t>
                      </a:r>
                      <a:endParaRPr lang="en-US" sz="1600" dirty="0">
                        <a:solidFill>
                          <a:srgbClr val="FFFFFF"/>
                        </a:solidFill>
                      </a:endParaRPr>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solidFill>
                            <a:srgbClr val="FFFFFF"/>
                          </a:solidFill>
                        </a:rPr>
                        <a:t>Blank</a:t>
                      </a:r>
                      <a:endParaRPr lang="en-US" sz="1600" dirty="0">
                        <a:solidFill>
                          <a:srgbClr val="FFFFFF"/>
                        </a:solidFill>
                      </a:endParaRPr>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3"/>
                  </a:ext>
                </a:extLst>
              </a:tr>
              <a:tr h="0">
                <a:tc>
                  <a:txBody>
                    <a:bodyPr/>
                    <a:lstStyle/>
                    <a:p>
                      <a:r>
                        <a:rPr lang="en-US" sz="1600" smtClean="0">
                          <a:solidFill>
                            <a:srgbClr val="FFFFFF"/>
                          </a:solidFill>
                        </a:rPr>
                        <a:t>Blank</a:t>
                      </a:r>
                      <a:endParaRPr lang="en-US" sz="1600" dirty="0">
                        <a:solidFill>
                          <a:srgbClr val="FFFFFF"/>
                        </a:solidFill>
                      </a:endParaRPr>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600" kern="1200" dirty="0" smtClean="0">
                          <a:solidFill>
                            <a:schemeClr val="tx1"/>
                          </a:solidFill>
                          <a:latin typeface="+mn-lt"/>
                          <a:ea typeface="+mn-ea"/>
                          <a:cs typeface="+mn-cs"/>
                        </a:rPr>
                        <a:t>Wichita</a:t>
                      </a:r>
                      <a:endParaRPr lang="en-US" sz="1600" dirty="0"/>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t>0</a:t>
                      </a:r>
                      <a:endParaRPr lang="en-US" sz="1600" dirty="0"/>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t>0</a:t>
                      </a:r>
                      <a:endParaRPr lang="en-US" sz="1600" dirty="0"/>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t>0</a:t>
                      </a:r>
                      <a:endParaRPr lang="en-US" sz="1600" dirty="0"/>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solidFill>
                            <a:srgbClr val="FFFFFF"/>
                          </a:solidFill>
                        </a:rPr>
                        <a:t>Blank</a:t>
                      </a:r>
                      <a:endParaRPr lang="en-US" sz="1600" dirty="0">
                        <a:solidFill>
                          <a:srgbClr val="FFFFFF"/>
                        </a:solidFill>
                      </a:endParaRPr>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solidFill>
                            <a:srgbClr val="FFFFFF"/>
                          </a:solidFill>
                        </a:rPr>
                        <a:t>Blank</a:t>
                      </a:r>
                      <a:endParaRPr lang="en-US" sz="1600" dirty="0">
                        <a:solidFill>
                          <a:srgbClr val="FFFFFF"/>
                        </a:solidFill>
                      </a:endParaRPr>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solidFill>
                            <a:srgbClr val="FFFFFF"/>
                          </a:solidFill>
                        </a:rPr>
                        <a:t>Blank</a:t>
                      </a:r>
                      <a:endParaRPr lang="en-US" sz="1600" dirty="0">
                        <a:solidFill>
                          <a:srgbClr val="FFFFFF"/>
                        </a:solidFill>
                      </a:endParaRPr>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4"/>
                  </a:ext>
                </a:extLst>
              </a:tr>
              <a:tr h="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tx1"/>
                          </a:solidFill>
                          <a:latin typeface="+mn-lt"/>
                          <a:ea typeface="+mn-ea"/>
                          <a:cs typeface="+mn-cs"/>
                        </a:rPr>
                        <a:t>HighOptic</a:t>
                      </a:r>
                      <a:endParaRPr lang="en-US" sz="1600" dirty="0" smtClean="0"/>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600" kern="1200" dirty="0" smtClean="0">
                          <a:solidFill>
                            <a:schemeClr val="tx1"/>
                          </a:solidFill>
                          <a:latin typeface="+mn-lt"/>
                          <a:ea typeface="+mn-ea"/>
                          <a:cs typeface="+mn-cs"/>
                        </a:rPr>
                        <a:t>Salt Lake</a:t>
                      </a:r>
                      <a:endParaRPr lang="en-US" sz="1600" dirty="0"/>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solidFill>
                            <a:srgbClr val="FFFFFF"/>
                          </a:solidFill>
                        </a:rPr>
                        <a:t>Blank</a:t>
                      </a:r>
                      <a:endParaRPr lang="en-US" sz="1600" dirty="0">
                        <a:solidFill>
                          <a:srgbClr val="FFFFFF"/>
                        </a:solidFill>
                      </a:endParaRPr>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solidFill>
                            <a:srgbClr val="FFFFFF"/>
                          </a:solidFill>
                        </a:rPr>
                        <a:t>Blank</a:t>
                      </a:r>
                      <a:endParaRPr lang="en-US" sz="1600" dirty="0">
                        <a:solidFill>
                          <a:srgbClr val="FFFFFF"/>
                        </a:solidFill>
                      </a:endParaRPr>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solidFill>
                            <a:schemeClr val="bg1"/>
                          </a:solidFill>
                        </a:rPr>
                        <a:t>Blank</a:t>
                      </a:r>
                      <a:endParaRPr lang="en-US" sz="1600" dirty="0">
                        <a:solidFill>
                          <a:schemeClr val="bg1"/>
                        </a:solidFill>
                      </a:endParaRPr>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t>0</a:t>
                      </a:r>
                      <a:endParaRPr lang="en-US" sz="1600" dirty="0"/>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solidFill>
                            <a:schemeClr val="tx1"/>
                          </a:solidFill>
                        </a:rPr>
                        <a:t>0</a:t>
                      </a:r>
                      <a:endParaRPr lang="en-US" sz="1600" dirty="0">
                        <a:solidFill>
                          <a:schemeClr val="tx1"/>
                        </a:solidFill>
                      </a:endParaRPr>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t>11</a:t>
                      </a:r>
                      <a:endParaRPr lang="en-US" sz="1600" dirty="0"/>
                    </a:p>
                  </a:txBody>
                  <a:tcPr>
                    <a:lnL w="12700" cmpd="sng">
                      <a:noFill/>
                    </a:lnL>
                    <a:lnR w="12700" cmpd="sng">
                      <a:noFill/>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5"/>
                  </a:ext>
                </a:extLst>
              </a:tr>
              <a:tr h="0">
                <a:tc>
                  <a:txBody>
                    <a:bodyPr/>
                    <a:lstStyle/>
                    <a:p>
                      <a:r>
                        <a:rPr lang="en-US" sz="1600" smtClean="0">
                          <a:solidFill>
                            <a:srgbClr val="FFFFFF"/>
                          </a:solidFill>
                        </a:rPr>
                        <a:t>Blank</a:t>
                      </a:r>
                      <a:endParaRPr lang="en-US" sz="1600" dirty="0">
                        <a:solidFill>
                          <a:srgbClr val="FFFFFF"/>
                        </a:solidFill>
                      </a:endParaRPr>
                    </a:p>
                  </a:txBody>
                  <a:tcPr>
                    <a:lnL w="12700" cmpd="sng">
                      <a:noFill/>
                    </a:lnL>
                    <a:lnR w="12700" cmpd="sng">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600" kern="1200" dirty="0" smtClean="0">
                          <a:solidFill>
                            <a:schemeClr val="tx1"/>
                          </a:solidFill>
                          <a:latin typeface="+mn-lt"/>
                          <a:ea typeface="+mn-ea"/>
                          <a:cs typeface="+mn-cs"/>
                        </a:rPr>
                        <a:t>Cheyenne</a:t>
                      </a:r>
                      <a:endParaRPr lang="en-US" sz="1600" dirty="0"/>
                    </a:p>
                  </a:txBody>
                  <a:tcPr>
                    <a:lnL w="12700" cmpd="sng">
                      <a:noFill/>
                    </a:lnL>
                    <a:lnR w="12700" cmpd="sng">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solidFill>
                            <a:srgbClr val="FFFFFF"/>
                          </a:solidFill>
                        </a:rPr>
                        <a:t>Blank</a:t>
                      </a:r>
                      <a:endParaRPr lang="en-US" sz="1600" dirty="0">
                        <a:solidFill>
                          <a:srgbClr val="FFFFFF"/>
                        </a:solidFill>
                      </a:endParaRPr>
                    </a:p>
                  </a:txBody>
                  <a:tcPr>
                    <a:lnL w="12700" cmpd="sng">
                      <a:noFill/>
                    </a:lnL>
                    <a:lnR w="12700" cmpd="sng">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solidFill>
                            <a:srgbClr val="FFFFFF"/>
                          </a:solidFill>
                        </a:rPr>
                        <a:t>Blank</a:t>
                      </a:r>
                      <a:endParaRPr lang="en-US" sz="1600" dirty="0">
                        <a:solidFill>
                          <a:srgbClr val="FFFFFF"/>
                        </a:solidFill>
                      </a:endParaRPr>
                    </a:p>
                  </a:txBody>
                  <a:tcPr>
                    <a:lnL w="12700" cmpd="sng">
                      <a:noFill/>
                    </a:lnL>
                    <a:lnR w="12700" cmpd="sng">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solidFill>
                            <a:srgbClr val="FFFFFF"/>
                          </a:solidFill>
                        </a:rPr>
                        <a:t>Blank</a:t>
                      </a:r>
                      <a:endParaRPr lang="en-US" sz="1600" dirty="0">
                        <a:solidFill>
                          <a:srgbClr val="FFFFFF"/>
                        </a:solidFill>
                      </a:endParaRPr>
                    </a:p>
                  </a:txBody>
                  <a:tcPr>
                    <a:lnL w="12700" cmpd="sng">
                      <a:noFill/>
                    </a:lnL>
                    <a:lnR w="12700" cmpd="sng">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t>6</a:t>
                      </a:r>
                      <a:endParaRPr lang="en-US" sz="1600" dirty="0"/>
                    </a:p>
                  </a:txBody>
                  <a:tcPr>
                    <a:lnL w="12700" cmpd="sng">
                      <a:noFill/>
                    </a:lnL>
                    <a:lnR w="12700" cmpd="sng">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t>7</a:t>
                      </a:r>
                      <a:endParaRPr lang="en-US" sz="1600" dirty="0"/>
                    </a:p>
                  </a:txBody>
                  <a:tcPr>
                    <a:lnL w="12700" cmpd="sng">
                      <a:noFill/>
                    </a:lnL>
                    <a:lnR w="12700" cmpd="sng">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a:r>
                        <a:rPr lang="en-US" sz="1600" dirty="0" smtClean="0"/>
                        <a:t>0</a:t>
                      </a:r>
                      <a:endParaRPr lang="en-US" sz="1600" dirty="0"/>
                    </a:p>
                  </a:txBody>
                  <a:tcPr>
                    <a:lnL w="12700" cmpd="sng">
                      <a:noFill/>
                    </a:lnL>
                    <a:lnR w="12700" cmpd="sng">
                      <a:noFill/>
                    </a:ln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60212371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Allocating Demand to Existing Production Facilities </a:t>
            </a:r>
            <a:r>
              <a:rPr lang="en-US" sz="2000" b="0" kern="1200" dirty="0" smtClean="0">
                <a:latin typeface="Times New Roman" panose="02020603050405020304" pitchFamily="18" charset="0"/>
                <a:ea typeface="+mj-ea"/>
                <a:cs typeface="+mj-cs"/>
              </a:rPr>
              <a:t>(4 of 8)</a:t>
            </a:r>
            <a:endParaRPr lang="en-US" sz="2000" b="0" kern="1200" dirty="0">
              <a:latin typeface="Times New Roman" panose="02020603050405020304" pitchFamily="18" charset="0"/>
              <a:ea typeface="+mj-ea"/>
              <a:cs typeface="+mj-cs"/>
            </a:endParaRPr>
          </a:p>
        </p:txBody>
      </p:sp>
      <p:pic>
        <p:nvPicPr>
          <p:cNvPr id="5" name="Picture 4" descr="Spreadsheet area for decision variables for Telecom Optic. The spreadsheet area for decision variables for Telecom Optic has 2 sections. The first section is titled inputs, such as costs, capacities, demands. The second section is decision variables. Inputs are as follows. Demand cities, cells B 3 through G 3, are as follows. Atlanta, Boston, Chicago, Denver, Omaha, Portland. Supply cities, cells A 4 through A 8, are as follows. Baltimore, Cheyenne, Salt Lake, Memphis, Wichita. Below each demand city are the production and transportation cost per 1000 units from each of the supply cities, as follows. Atlanta, cells B 4 through B 8. Baltimore, 1675. Cheyenne, 1460. Salt Lake, 1925. Memphis, 380. Wichita, 922. Boston, cells C4 through C 8. Baltimore, 400. Cheyenne, 1940. Salt Lake, 2400. Memphis, 1355. Wichita, 1646. Chicago, cells D 4 through D 8. Baltimore, 685. Cheyenne, 970. Salt Lake, 1425. Memphis, 543. Wichita, 700. Denver, cells E 4 through E 8. Baltimore, 1630. Cheyenne, 100. Salt Lake, 500. Memphis, 1045. Wichita, 508. Omaha, cells F 4 through F 8. Baltimore, 1160. Cheyenne, 495. Salt Lake, 950. Memphis, 665. Wichita, 311. Portland, cells G 4 through G 8. Baltimore, 2800. Cheyenne, 1200. Salt Lake, 800. Memphis, 2321. Wichita, 1797. Demand for each demand city, B 9 though G9, is as follows. Atlanta, 10,000 units. Boston, 8000 units. Chicago, 14,000 units. Denver, 6000 units. Omaha, 7000 units. Portland, 11,000 units. Fixed cost and capacity for the supply cities, H 4 through I 8, is as follows. Baltimore, $7650, 18,000 units. Cheyenne, $3500, 24,000 units. Salt Lake, $5000, 27,000 units. Memphis, $4100, 22,000 units. Wichita, $2200, 31,000 units. Decision variables. Demand cities, cells B13 through G 13, are the same. Atlanta, Boston, Chicago, Denver, Omaha, Portland. Supply cities, cell A 14 through A 18, are also the same. Baltimore, Cheyenne, Salt Lake, Memphis, Wichita. On this spreadsheet, all production allocation, cells B 14 though G 18, is set to 0. All plants in supply cities, cell H 14 through H 18, are set to 0. 1 is open, 0 is not open."/>
          <p:cNvPicPr>
            <a:picLocks noChangeAspect="1"/>
          </p:cNvPicPr>
          <p:nvPr/>
        </p:nvPicPr>
        <p:blipFill>
          <a:blip r:embed="rId2"/>
          <a:stretch>
            <a:fillRect/>
          </a:stretch>
        </p:blipFill>
        <p:spPr>
          <a:xfrm>
            <a:off x="1007650" y="1787643"/>
            <a:ext cx="7020797" cy="3590637"/>
          </a:xfrm>
          <a:prstGeom prst="rect">
            <a:avLst/>
          </a:prstGeom>
        </p:spPr>
      </p:pic>
      <p:sp>
        <p:nvSpPr>
          <p:cNvPr id="3" name="Text Placeholder 2"/>
          <p:cNvSpPr>
            <a:spLocks noGrp="1"/>
          </p:cNvSpPr>
          <p:nvPr>
            <p:ph type="body" idx="1"/>
          </p:nvPr>
        </p:nvSpPr>
        <p:spPr>
          <a:xfrm>
            <a:off x="457200" y="5656881"/>
            <a:ext cx="8229600" cy="469282"/>
          </a:xfrm>
        </p:spPr>
        <p:txBody>
          <a:bodyPr/>
          <a:lstStyle/>
          <a:p>
            <a:pPr marL="0" indent="0">
              <a:buNone/>
            </a:pPr>
            <a:r>
              <a:rPr lang="en-IN" sz="2000" b="1" dirty="0">
                <a:latin typeface="+mn-lt"/>
              </a:rPr>
              <a:t>Figure 5-9 </a:t>
            </a:r>
            <a:r>
              <a:rPr lang="en-IN" sz="2000" dirty="0">
                <a:latin typeface="+mn-lt"/>
              </a:rPr>
              <a:t>Spreadsheet Area for Decision Variables for TelecomOptic</a:t>
            </a:r>
          </a:p>
        </p:txBody>
      </p:sp>
    </p:spTree>
    <p:extLst>
      <p:ext uri="{BB962C8B-B14F-4D97-AF65-F5344CB8AC3E}">
        <p14:creationId xmlns:p14="http://schemas.microsoft.com/office/powerpoint/2010/main" val="404352483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Allocating Demand to Existing Production Facilities </a:t>
            </a:r>
            <a:r>
              <a:rPr lang="en-US" sz="2000" b="0" kern="1200" dirty="0" smtClean="0">
                <a:latin typeface="Times New Roman" panose="02020603050405020304" pitchFamily="18" charset="0"/>
                <a:ea typeface="+mj-ea"/>
                <a:cs typeface="+mj-cs"/>
              </a:rPr>
              <a:t>(5 of 8)</a:t>
            </a:r>
            <a:endParaRPr lang="en-US" sz="2000" b="0" kern="1200" dirty="0">
              <a:latin typeface="Times New Roman" panose="02020603050405020304" pitchFamily="18" charset="0"/>
              <a:ea typeface="+mj-ea"/>
              <a:cs typeface="+mj-cs"/>
            </a:endParaRPr>
          </a:p>
        </p:txBody>
      </p:sp>
      <p:pic>
        <p:nvPicPr>
          <p:cNvPr id="5" name="Picture 4" descr="Spreadsheet area for constraints for Telecom Optic. The spreadsheet area for decision variables for Telecom Optic has 2 sections. The first section is titled inputs, such as costs, capacities, demands. The second section is decision variables. Inputs are as follows. Demand cities, cells B 3 through G 3, are as follows. Atlanta, Boston, Chicago, Denver, Omaha, Portland. Supply cities, cells A 4 through A 8, are as follows. Baltimore, Cheyenne, Salt Lake, Memphis, Wichita. Below each demand city are the production and transportation cost per 1000 units from each of the supply cities, as follows. Atlanta, cells B 4 through B 8. Baltimore, 1675. Cheyenne, 1460. Salt Lake, 1925. Memphis, 380. Wichita, 922. Boston, cells C4 through C 8. Baltimore, 400. Cheyenne, 1940. Salt Lake, 2400. Memphis, 1355. Wichita, 1646. Chicago, cells D 4 through D 8. Baltimore, 685. Cheyenne, 970. Salt Lake, 1425. Memphis, 543. Wichita, 700. Denver, cells E 4 through E 8. Baltimore, 1630. Cheyenne, 100. Salt Lake, 500. Memphis, 1045. Wichita, 508. Omaha, cells F 4 through F 8. Baltimore, 1160. Cheyenne, 495. Salt Lake, 950. Memphis, 665. Wichita, 311. Portland, cells G 4 through G 8. Baltimore, 2800. Cheyenne, 1200. Salt Lake, 800. Memphis, 2321. Wichita, 1797. Demand for each demand city, B 9 though G9, is as follows. Atlanta, 10,000 units. Boston, 8000 units. Chicago, 14,000 units. Denver, 6000 units. Omaha, 7000 units. Portland, 11,000 units. Fixed cost and capacity for the supply cities, H 4 through I 8, is as follows. Baltimore, $7650, 18,000 units. Cheyenne, $3500, 24,000 units. Salt Lake, $5000, 27,000 units. Memphis, $4100, 22,000 units. Wichita, $2200, 31,000 units. Decision variables. Demand cities, cells B13 through G 13, are the same. Atlanta, Boston, Chicago, Denver, Omaha, Portland. Supply cities, cell A 14 through A 18, are also the same. Baltimore, Cheyenne, Salt Lake, Memphis, Wichita. On this spreadsheet, all production allocation, cells B 14 though G 18, is set to 0. All plants in supply cities, cell H 14 through H 18, are set to 0. 1 is open, 0 is not open. Constraints. Supply cities, cells A 22 through A 26, show 0 excess capacity in cells B 22 through B 26, and are as follows. Baltimore Cheyenne, Salt Lake, Memphis, Wichita. Demand cities, cells B 28 through G 28, show unmet demand in cells B 29 through G 29. Atlanta 10,000. Boston, 8,000. Chicago, 14,000. Denver, 6,000. Omaha, 7000. Portland, 11,000. Objective function is cost, to be listed in cell B 32."/>
          <p:cNvPicPr>
            <a:picLocks noChangeAspect="1"/>
          </p:cNvPicPr>
          <p:nvPr/>
        </p:nvPicPr>
        <p:blipFill>
          <a:blip r:embed="rId2"/>
          <a:stretch>
            <a:fillRect/>
          </a:stretch>
        </p:blipFill>
        <p:spPr>
          <a:xfrm>
            <a:off x="2390487" y="1709038"/>
            <a:ext cx="4502727" cy="3672615"/>
          </a:xfrm>
          <a:prstGeom prst="rect">
            <a:avLst/>
          </a:prstGeom>
        </p:spPr>
      </p:pic>
      <p:sp>
        <p:nvSpPr>
          <p:cNvPr id="3" name="Text Placeholder 2"/>
          <p:cNvSpPr>
            <a:spLocks noGrp="1"/>
          </p:cNvSpPr>
          <p:nvPr>
            <p:ph type="body" idx="1"/>
          </p:nvPr>
        </p:nvSpPr>
        <p:spPr>
          <a:xfrm>
            <a:off x="457200" y="5672380"/>
            <a:ext cx="8229600" cy="453783"/>
          </a:xfrm>
        </p:spPr>
        <p:txBody>
          <a:bodyPr/>
          <a:lstStyle/>
          <a:p>
            <a:pPr marL="0" indent="0">
              <a:buNone/>
            </a:pPr>
            <a:r>
              <a:rPr lang="en-IN" sz="2000" b="1" dirty="0">
                <a:latin typeface="+mn-lt"/>
              </a:rPr>
              <a:t>Figure 5-10 </a:t>
            </a:r>
            <a:r>
              <a:rPr lang="en-IN" sz="2000" dirty="0">
                <a:latin typeface="+mn-lt"/>
              </a:rPr>
              <a:t>Spreadsheet Area for Constraints for TelecomOptic</a:t>
            </a:r>
          </a:p>
        </p:txBody>
      </p:sp>
    </p:spTree>
    <p:extLst>
      <p:ext uri="{BB962C8B-B14F-4D97-AF65-F5344CB8AC3E}">
        <p14:creationId xmlns:p14="http://schemas.microsoft.com/office/powerpoint/2010/main" val="223769359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The Role of Network Design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Network design decisions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How many manufacturing plants, production lines, distribution centers, cross-docking facilities?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Where should facilities be located?</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How much capacity at each facility?</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Which products?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What markets?</a:t>
            </a:r>
          </a:p>
        </p:txBody>
      </p:sp>
    </p:spTree>
    <p:extLst>
      <p:ext uri="{BB962C8B-B14F-4D97-AF65-F5344CB8AC3E}">
        <p14:creationId xmlns:p14="http://schemas.microsoft.com/office/powerpoint/2010/main" val="11664677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Allocating Demand to Existing Production Facilities </a:t>
            </a:r>
            <a:r>
              <a:rPr lang="en-US" sz="2000" b="0" kern="1200" dirty="0" smtClean="0">
                <a:latin typeface="Times New Roman" panose="02020603050405020304" pitchFamily="18" charset="0"/>
                <a:ea typeface="+mj-ea"/>
                <a:cs typeface="+mj-cs"/>
              </a:rPr>
              <a:t>(6 of 8)</a:t>
            </a:r>
            <a:endParaRPr lang="en-US" sz="2000" b="0" kern="1200" dirty="0">
              <a:latin typeface="Times New Roman" panose="02020603050405020304" pitchFamily="18" charset="0"/>
              <a:ea typeface="+mj-ea"/>
              <a:cs typeface="+mj-cs"/>
            </a:endParaRPr>
          </a:p>
        </p:txBody>
      </p:sp>
      <p:graphicFrame>
        <p:nvGraphicFramePr>
          <p:cNvPr id="4" name="Table 3"/>
          <p:cNvGraphicFramePr>
            <a:graphicFrameLocks noGrp="1"/>
          </p:cNvGraphicFramePr>
          <p:nvPr>
            <p:extLst>
              <p:ext uri="{D42A27DB-BD31-4B8C-83A1-F6EECF244321}">
                <p14:modId xmlns:p14="http://schemas.microsoft.com/office/powerpoint/2010/main" val="3967850888"/>
              </p:ext>
            </p:extLst>
          </p:nvPr>
        </p:nvGraphicFramePr>
        <p:xfrm>
          <a:off x="457200" y="1948543"/>
          <a:ext cx="8229600" cy="1752600"/>
        </p:xfrm>
        <a:graphic>
          <a:graphicData uri="http://schemas.openxmlformats.org/drawingml/2006/table">
            <a:tbl>
              <a:tblPr firstRow="1" bandRow="1">
                <a:tableStyleId>{40F9630F-82C1-40B7-BC3A-925EFCFF5E92}</a:tableStyleId>
              </a:tblPr>
              <a:tblGrid>
                <a:gridCol w="762000">
                  <a:extLst>
                    <a:ext uri="{9D8B030D-6E8A-4147-A177-3AD203B41FA5}">
                      <a16:colId xmlns:a16="http://schemas.microsoft.com/office/drawing/2014/main" val="422351788"/>
                    </a:ext>
                  </a:extLst>
                </a:gridCol>
                <a:gridCol w="4238171">
                  <a:extLst>
                    <a:ext uri="{9D8B030D-6E8A-4147-A177-3AD203B41FA5}">
                      <a16:colId xmlns:a16="http://schemas.microsoft.com/office/drawing/2014/main" val="2380199226"/>
                    </a:ext>
                  </a:extLst>
                </a:gridCol>
                <a:gridCol w="1524000">
                  <a:extLst>
                    <a:ext uri="{9D8B030D-6E8A-4147-A177-3AD203B41FA5}">
                      <a16:colId xmlns:a16="http://schemas.microsoft.com/office/drawing/2014/main" val="4053521790"/>
                    </a:ext>
                  </a:extLst>
                </a:gridCol>
                <a:gridCol w="1705429">
                  <a:extLst>
                    <a:ext uri="{9D8B030D-6E8A-4147-A177-3AD203B41FA5}">
                      <a16:colId xmlns:a16="http://schemas.microsoft.com/office/drawing/2014/main" val="1432782989"/>
                    </a:ext>
                  </a:extLst>
                </a:gridCol>
              </a:tblGrid>
              <a:tr h="370840">
                <a:tc>
                  <a:txBody>
                    <a:bodyPr/>
                    <a:lstStyle/>
                    <a:p>
                      <a:pPr algn="ctr"/>
                      <a:r>
                        <a:rPr lang="en-US" sz="1800" dirty="0" smtClean="0">
                          <a:latin typeface="+mn-lt"/>
                        </a:rPr>
                        <a:t>Cell</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smtClean="0">
                          <a:latin typeface="+mn-lt"/>
                        </a:rPr>
                        <a:t>Formula</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smtClean="0">
                          <a:latin typeface="+mn-lt"/>
                        </a:rPr>
                        <a:t>Equation</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smtClean="0">
                          <a:latin typeface="+mn-lt"/>
                        </a:rPr>
                        <a:t>Copied to</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411151036"/>
                  </a:ext>
                </a:extLst>
              </a:tr>
              <a:tr h="370840">
                <a:tc>
                  <a:txBody>
                    <a:bodyPr/>
                    <a:lstStyle/>
                    <a:p>
                      <a:pPr algn="ctr"/>
                      <a:r>
                        <a:rPr lang="en-US" sz="1800" dirty="0" smtClean="0">
                          <a:latin typeface="+mn-lt"/>
                        </a:rPr>
                        <a:t>B22</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000" dirty="0" smtClean="0">
                          <a:solidFill>
                            <a:schemeClr val="bg1"/>
                          </a:solidFill>
                          <a:latin typeface="+mn-lt"/>
                        </a:rPr>
                        <a:t>= I 4 times H 14 minus sum, left parenthesis B 14:G 14 right parenthesis</a:t>
                      </a:r>
                      <a:endParaRPr lang="en-US" sz="1000" dirty="0">
                        <a:solidFill>
                          <a:schemeClr val="bg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smtClean="0">
                          <a:latin typeface="+mn-lt"/>
                        </a:rPr>
                        <a:t>5.1</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smtClean="0">
                          <a:latin typeface="+mn-lt"/>
                        </a:rPr>
                        <a:t>B23:B26</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43866231"/>
                  </a:ext>
                </a:extLst>
              </a:tr>
              <a:tr h="370840">
                <a:tc>
                  <a:txBody>
                    <a:bodyPr/>
                    <a:lstStyle/>
                    <a:p>
                      <a:pPr algn="ctr"/>
                      <a:r>
                        <a:rPr lang="en-US" sz="1800" dirty="0" smtClean="0">
                          <a:latin typeface="+mn-lt"/>
                        </a:rPr>
                        <a:t>B29</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latin typeface="+mn-lt"/>
                        </a:rPr>
                        <a:t>= B9 − SUM(B14:B18)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smtClean="0">
                          <a:latin typeface="+mn-lt"/>
                        </a:rPr>
                        <a:t>5.2</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smtClean="0">
                          <a:latin typeface="+mn-lt"/>
                        </a:rPr>
                        <a:t>C29:G29</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799826231"/>
                  </a:ext>
                </a:extLst>
              </a:tr>
              <a:tr h="370840">
                <a:tc>
                  <a:txBody>
                    <a:bodyPr/>
                    <a:lstStyle/>
                    <a:p>
                      <a:pPr algn="ctr"/>
                      <a:r>
                        <a:rPr lang="en-US" sz="1800" dirty="0" smtClean="0">
                          <a:latin typeface="+mn-lt"/>
                        </a:rPr>
                        <a:t>B32</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dirty="0" smtClean="0">
                          <a:latin typeface="+mn-lt"/>
                        </a:rPr>
                        <a:t>= SUMPRODUCT(B4:G8, B14:G18) + SUMPRODUCT(H4:H8, H14:H18)</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smtClean="0">
                          <a:latin typeface="+mn-lt"/>
                        </a:rPr>
                        <a:t>Objective function</a:t>
                      </a:r>
                      <a:endParaRPr lang="en-US" sz="18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smtClean="0">
                          <a:solidFill>
                            <a:schemeClr val="bg2"/>
                          </a:solidFill>
                          <a:latin typeface="+mn-lt"/>
                        </a:rPr>
                        <a:t>–</a:t>
                      </a:r>
                      <a:endParaRPr lang="en-US" sz="1800" dirty="0">
                        <a:solidFill>
                          <a:schemeClr val="bg2"/>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43920573"/>
                  </a:ext>
                </a:extLst>
              </a:tr>
            </a:tbl>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2922610737"/>
              </p:ext>
            </p:extLst>
          </p:nvPr>
        </p:nvGraphicFramePr>
        <p:xfrm>
          <a:off x="1306203" y="2374806"/>
          <a:ext cx="2874004" cy="308621"/>
        </p:xfrm>
        <a:graphic>
          <a:graphicData uri="http://schemas.openxmlformats.org/presentationml/2006/ole">
            <mc:AlternateContent xmlns:mc="http://schemas.openxmlformats.org/markup-compatibility/2006">
              <mc:Choice xmlns:v="urn:schemas-microsoft-com:vml" Requires="v">
                <p:oleObj spid="_x0000_s18561" name="Equation" r:id="rId3" imgW="1892160" imgH="203040" progId="Equation.DSMT4">
                  <p:embed/>
                </p:oleObj>
              </mc:Choice>
              <mc:Fallback>
                <p:oleObj name="Equation" r:id="rId3" imgW="1892160" imgH="203040" progId="Equation.DSMT4">
                  <p:embed/>
                  <p:pic>
                    <p:nvPicPr>
                      <p:cNvPr id="0" name=""/>
                      <p:cNvPicPr/>
                      <p:nvPr/>
                    </p:nvPicPr>
                    <p:blipFill>
                      <a:blip r:embed="rId4"/>
                      <a:stretch>
                        <a:fillRect/>
                      </a:stretch>
                    </p:blipFill>
                    <p:spPr>
                      <a:xfrm>
                        <a:off x="1306203" y="2374806"/>
                        <a:ext cx="2874004" cy="308621"/>
                      </a:xfrm>
                      <a:prstGeom prst="rect">
                        <a:avLst/>
                      </a:prstGeom>
                    </p:spPr>
                  </p:pic>
                </p:oleObj>
              </mc:Fallback>
            </mc:AlternateContent>
          </a:graphicData>
        </a:graphic>
      </p:graphicFrame>
      <p:sp>
        <p:nvSpPr>
          <p:cNvPr id="3" name="Text Placeholder 2"/>
          <p:cNvSpPr>
            <a:spLocks noGrp="1"/>
          </p:cNvSpPr>
          <p:nvPr>
            <p:ph type="body" idx="1"/>
          </p:nvPr>
        </p:nvSpPr>
        <p:spPr>
          <a:xfrm>
            <a:off x="457200" y="5408909"/>
            <a:ext cx="8087458" cy="560650"/>
          </a:xfrm>
        </p:spPr>
        <p:txBody>
          <a:bodyPr/>
          <a:lstStyle/>
          <a:p>
            <a:pPr marL="0" indent="0">
              <a:buNone/>
            </a:pPr>
            <a:r>
              <a:rPr lang="en-IN" sz="2000" b="1" dirty="0">
                <a:latin typeface="+mn-lt"/>
              </a:rPr>
              <a:t>Figure 5-10 </a:t>
            </a:r>
            <a:r>
              <a:rPr lang="en-IN" sz="2000" dirty="0">
                <a:latin typeface="+mn-lt"/>
              </a:rPr>
              <a:t>Spreadsheet Area for Constraints for </a:t>
            </a:r>
            <a:r>
              <a:rPr lang="en-IN" sz="2000" dirty="0" smtClean="0">
                <a:latin typeface="+mn-lt"/>
              </a:rPr>
              <a:t>TelecomOptic</a:t>
            </a:r>
            <a:endParaRPr lang="en-IN" sz="2000" dirty="0">
              <a:latin typeface="+mn-lt"/>
            </a:endParaRPr>
          </a:p>
        </p:txBody>
      </p:sp>
    </p:spTree>
    <p:extLst>
      <p:ext uri="{BB962C8B-B14F-4D97-AF65-F5344CB8AC3E}">
        <p14:creationId xmlns:p14="http://schemas.microsoft.com/office/powerpoint/2010/main" val="404628173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Allocating Demand to Existing Production Facilities </a:t>
            </a:r>
            <a:r>
              <a:rPr lang="en-US" sz="2000" b="0" kern="1200" dirty="0" smtClean="0">
                <a:latin typeface="Times New Roman" panose="02020603050405020304" pitchFamily="18" charset="0"/>
                <a:ea typeface="+mj-ea"/>
                <a:cs typeface="+mj-cs"/>
              </a:rPr>
              <a:t>(7 of 8)</a:t>
            </a:r>
            <a:endParaRPr lang="en-US" sz="2000" b="0" kern="1200" dirty="0">
              <a:latin typeface="Times New Roman" panose="02020603050405020304" pitchFamily="18" charset="0"/>
              <a:ea typeface="+mj-ea"/>
              <a:cs typeface="+mj-cs"/>
            </a:endParaRPr>
          </a:p>
        </p:txBody>
      </p:sp>
      <p:pic>
        <p:nvPicPr>
          <p:cNvPr id="5" name="Picture 4" descr="Solver dialog box for Telecom Optic. The spreadsheet is the same as Figure 5 10. The solver dialog box is as follows. Set target cell, $ B $ 32. Minimum dot is filled in. Value of 0. By changing cells, $ B $ 14 colon $ H $ 18. Subject to constraints. $ B $ 14 through $ G $ 18 is greater than or equal to 0. $ B $ 22 through $ B $ 26 is greater than or equal to 0. $ B $ 29 through $ G $ 29 = 0. $ H $ 14 through $ H $ 18 = binary."/>
          <p:cNvPicPr>
            <a:picLocks noChangeAspect="1"/>
          </p:cNvPicPr>
          <p:nvPr/>
        </p:nvPicPr>
        <p:blipFill>
          <a:blip r:embed="rId2"/>
          <a:stretch>
            <a:fillRect/>
          </a:stretch>
        </p:blipFill>
        <p:spPr>
          <a:xfrm>
            <a:off x="1382852" y="1756340"/>
            <a:ext cx="6396702" cy="3854250"/>
          </a:xfrm>
          <a:prstGeom prst="rect">
            <a:avLst/>
          </a:prstGeom>
        </p:spPr>
      </p:pic>
      <p:sp>
        <p:nvSpPr>
          <p:cNvPr id="3" name="Text Placeholder 2"/>
          <p:cNvSpPr>
            <a:spLocks noGrp="1"/>
          </p:cNvSpPr>
          <p:nvPr>
            <p:ph type="body" idx="1"/>
          </p:nvPr>
        </p:nvSpPr>
        <p:spPr>
          <a:xfrm>
            <a:off x="457200" y="5842860"/>
            <a:ext cx="7772400" cy="464949"/>
          </a:xfrm>
        </p:spPr>
        <p:txBody>
          <a:bodyPr/>
          <a:lstStyle/>
          <a:p>
            <a:pPr marL="0" indent="0">
              <a:buNone/>
            </a:pPr>
            <a:r>
              <a:rPr lang="en-IN" sz="2000" b="1" dirty="0">
                <a:latin typeface="+mn-lt"/>
              </a:rPr>
              <a:t>Figure 5-11 </a:t>
            </a:r>
            <a:r>
              <a:rPr lang="en-IN" sz="2000" dirty="0">
                <a:latin typeface="+mn-lt"/>
              </a:rPr>
              <a:t>Solver Dialog Box for TelecomOptic</a:t>
            </a:r>
          </a:p>
        </p:txBody>
      </p:sp>
    </p:spTree>
    <p:extLst>
      <p:ext uri="{BB962C8B-B14F-4D97-AF65-F5344CB8AC3E}">
        <p14:creationId xmlns:p14="http://schemas.microsoft.com/office/powerpoint/2010/main" val="26313672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Allocating Demand to Existing Production Facilities </a:t>
            </a:r>
            <a:r>
              <a:rPr lang="en-US" sz="2000" b="0" kern="1200" dirty="0" smtClean="0">
                <a:latin typeface="Times New Roman" panose="02020603050405020304" pitchFamily="18" charset="0"/>
                <a:ea typeface="+mj-ea"/>
                <a:cs typeface="+mj-cs"/>
              </a:rPr>
              <a:t>(8 of 8)</a:t>
            </a:r>
            <a:endParaRPr lang="en-US" sz="2000" b="0" kern="1200" dirty="0">
              <a:latin typeface="Times New Roman" panose="02020603050405020304" pitchFamily="18" charset="0"/>
              <a:ea typeface="+mj-ea"/>
              <a:cs typeface="+mj-cs"/>
            </a:endParaRPr>
          </a:p>
        </p:txBody>
      </p:sp>
      <p:pic>
        <p:nvPicPr>
          <p:cNvPr id="6" name="Picture 5" descr="Optimal network design for Telecom Optic. For optimal network design, plants are open in Baltimore, Cheyenne, and Memphis. Cells H 14, H 15, and H 17 equal 1. Baltimore supplies 8000 units to Boston, cell C 14, and 2000 units to Chicago, cell D 14. Cheyenne supplies 6000 units to Denver, cell E 15, 7000 units to Omaha, cell F 15, and 11,000 units to Portland, cell G 15. Memphis supplies 10,000 units to Atlanta, cell B 17, and 12,000 units to Chicago, cell D 17. Baltimore has an excess capacity of 8,000 units, cell B 22, but there is no unmet demand, cells B 29 through G 29. Cost is $47,401."/>
          <p:cNvPicPr>
            <a:picLocks noChangeAspect="1"/>
          </p:cNvPicPr>
          <p:nvPr/>
        </p:nvPicPr>
        <p:blipFill>
          <a:blip r:embed="rId2"/>
          <a:stretch>
            <a:fillRect/>
          </a:stretch>
        </p:blipFill>
        <p:spPr>
          <a:xfrm>
            <a:off x="2069581" y="1560488"/>
            <a:ext cx="4712211" cy="3812266"/>
          </a:xfrm>
          <a:prstGeom prst="rect">
            <a:avLst/>
          </a:prstGeom>
        </p:spPr>
      </p:pic>
      <p:sp>
        <p:nvSpPr>
          <p:cNvPr id="5" name="Text Placeholder 4"/>
          <p:cNvSpPr>
            <a:spLocks noGrp="1"/>
          </p:cNvSpPr>
          <p:nvPr>
            <p:ph type="body" idx="1"/>
          </p:nvPr>
        </p:nvSpPr>
        <p:spPr>
          <a:xfrm>
            <a:off x="565688" y="5654228"/>
            <a:ext cx="7756902" cy="455461"/>
          </a:xfrm>
        </p:spPr>
        <p:txBody>
          <a:bodyPr/>
          <a:lstStyle/>
          <a:p>
            <a:pPr marL="0" indent="0">
              <a:buNone/>
            </a:pPr>
            <a:r>
              <a:rPr lang="en-IN" sz="2000" b="1" dirty="0">
                <a:latin typeface="+mn-lt"/>
              </a:rPr>
              <a:t>Figure 5-12 </a:t>
            </a:r>
            <a:r>
              <a:rPr lang="en-IN" sz="2000" dirty="0">
                <a:latin typeface="+mn-lt"/>
              </a:rPr>
              <a:t>Optimal Network Design for TelecomOptic</a:t>
            </a:r>
          </a:p>
        </p:txBody>
      </p:sp>
    </p:spTree>
    <p:extLst>
      <p:ext uri="{BB962C8B-B14F-4D97-AF65-F5344CB8AC3E}">
        <p14:creationId xmlns:p14="http://schemas.microsoft.com/office/powerpoint/2010/main" val="2729853979"/>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Models for Locating Production Facilities</a:t>
            </a:r>
            <a:endParaRPr lang="en-US" kern="1200" dirty="0">
              <a:latin typeface="Times New Roman" panose="02020603050405020304" pitchFamily="18" charset="0"/>
              <a:ea typeface="+mj-ea"/>
              <a:cs typeface="+mj-cs"/>
            </a:endParaRPr>
          </a:p>
        </p:txBody>
      </p:sp>
      <p:sp>
        <p:nvSpPr>
          <p:cNvPr id="3" name="Content Placeholder 2"/>
          <p:cNvSpPr>
            <a:spLocks noGrp="1"/>
          </p:cNvSpPr>
          <p:nvPr>
            <p:ph type="body" idx="1"/>
          </p:nvPr>
        </p:nvSpPr>
        <p:spPr>
          <a:xfrm>
            <a:off x="457200" y="1600200"/>
            <a:ext cx="8229600" cy="2569904"/>
          </a:xfrm>
        </p:spPr>
        <p:txBody>
          <a:bodyPr wrap="square" lIns="91425" tIns="91425" rIns="91425" bIns="91425">
            <a:spAutoFit/>
          </a:bodyPr>
          <a:lstStyle/>
          <a:p>
            <a:pPr marL="255651" lvl="0" indent="-255651" defTabSz="457200">
              <a:spcAft>
                <a:spcPct val="0"/>
              </a:spcAft>
              <a:buFont typeface="Arial" panose="020B0604020202020204" pitchFamily="34" charset="0"/>
            </a:pPr>
            <a:r>
              <a:rPr lang="en-US" sz="2400" kern="1200" dirty="0">
                <a:solidFill>
                  <a:srgbClr val="000000"/>
                </a:solidFill>
                <a:latin typeface="Arial (Body)"/>
                <a:ea typeface="+mn-ea"/>
                <a:cs typeface="+mn-cs"/>
              </a:rPr>
              <a:t>Capacitated plant location model</a:t>
            </a:r>
          </a:p>
          <a:p>
            <a:pPr marL="741553" lvl="1" indent="-284353" defTabSz="457200">
              <a:spcAft>
                <a:spcPct val="0"/>
              </a:spcAft>
              <a:buFont typeface="Arial" panose="020B0604020202020204" pitchFamily="34" charset="0"/>
            </a:pPr>
            <a:r>
              <a:rPr lang="en-US" sz="2400" kern="1200" dirty="0" smtClean="0">
                <a:solidFill>
                  <a:srgbClr val="000000"/>
                </a:solidFill>
                <a:latin typeface="Arial (Body)"/>
                <a:ea typeface="+mn-ea"/>
                <a:cs typeface="+mn-cs"/>
              </a:rPr>
              <a:t>Merge </a:t>
            </a:r>
            <a:r>
              <a:rPr lang="en-US" sz="2400" kern="1200" dirty="0">
                <a:solidFill>
                  <a:srgbClr val="000000"/>
                </a:solidFill>
                <a:latin typeface="Arial (Body)"/>
                <a:ea typeface="+mn-ea"/>
                <a:cs typeface="+mn-cs"/>
              </a:rPr>
              <a:t>the companies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Solve using location-specific </a:t>
            </a:r>
            <a:r>
              <a:rPr lang="en-US" sz="2400" kern="1200" dirty="0" smtClean="0">
                <a:solidFill>
                  <a:srgbClr val="000000"/>
                </a:solidFill>
                <a:latin typeface="Arial (Body)"/>
                <a:ea typeface="+mn-ea"/>
                <a:cs typeface="+mn-cs"/>
              </a:rPr>
              <a:t>costs</a:t>
            </a:r>
          </a:p>
          <a:p>
            <a:pPr marL="0" lvl="1" indent="0" defTabSz="457200">
              <a:spcBef>
                <a:spcPts val="1500"/>
              </a:spcBef>
              <a:spcAft>
                <a:spcPct val="0"/>
              </a:spcAft>
              <a:buNone/>
            </a:pPr>
            <a:r>
              <a:rPr lang="en-IN" sz="2400" i="1" kern="1200" dirty="0">
                <a:solidFill>
                  <a:srgbClr val="000000"/>
                </a:solidFill>
                <a:latin typeface="Arial (Body)"/>
                <a:ea typeface="+mn-ea"/>
                <a:cs typeface="+mn-cs"/>
              </a:rPr>
              <a:t>y</a:t>
            </a:r>
            <a:r>
              <a:rPr lang="en-IN" sz="2400" i="1" kern="1200" baseline="-25000" dirty="0">
                <a:solidFill>
                  <a:srgbClr val="000000"/>
                </a:solidFill>
                <a:latin typeface="Arial (Body)"/>
                <a:ea typeface="+mn-ea"/>
                <a:cs typeface="+mn-cs"/>
              </a:rPr>
              <a:t>i</a:t>
            </a:r>
            <a:r>
              <a:rPr lang="en-IN" sz="2400" kern="1200" dirty="0">
                <a:solidFill>
                  <a:srgbClr val="000000"/>
                </a:solidFill>
                <a:latin typeface="Arial (Body)"/>
                <a:ea typeface="+mn-ea"/>
                <a:cs typeface="+mn-cs"/>
              </a:rPr>
              <a:t> = 1 if factory </a:t>
            </a:r>
            <a:r>
              <a:rPr lang="en-IN" sz="2400" i="1" kern="1200" dirty="0">
                <a:solidFill>
                  <a:srgbClr val="000000"/>
                </a:solidFill>
                <a:latin typeface="Arial (Body)"/>
                <a:ea typeface="+mn-ea"/>
                <a:cs typeface="+mn-cs"/>
              </a:rPr>
              <a:t>i</a:t>
            </a:r>
            <a:r>
              <a:rPr lang="en-IN" sz="2400" kern="1200" dirty="0">
                <a:solidFill>
                  <a:srgbClr val="000000"/>
                </a:solidFill>
                <a:latin typeface="Arial (Body)"/>
                <a:ea typeface="+mn-ea"/>
                <a:cs typeface="+mn-cs"/>
              </a:rPr>
              <a:t> is open, 0 </a:t>
            </a:r>
            <a:r>
              <a:rPr lang="en-IN" sz="2400" kern="1200" dirty="0" smtClean="0">
                <a:solidFill>
                  <a:srgbClr val="000000"/>
                </a:solidFill>
                <a:latin typeface="Arial (Body)"/>
                <a:ea typeface="+mn-ea"/>
                <a:cs typeface="+mn-cs"/>
              </a:rPr>
              <a:t>otherwise</a:t>
            </a:r>
            <a:endParaRPr lang="en-IN" sz="2400" kern="1200" dirty="0">
              <a:solidFill>
                <a:srgbClr val="000000"/>
              </a:solidFill>
              <a:latin typeface="Arial (Body)"/>
              <a:ea typeface="+mn-ea"/>
              <a:cs typeface="+mn-cs"/>
            </a:endParaRPr>
          </a:p>
          <a:p>
            <a:pPr marL="0" lvl="1" indent="0" defTabSz="457200">
              <a:spcBef>
                <a:spcPts val="1500"/>
              </a:spcBef>
              <a:spcAft>
                <a:spcPct val="0"/>
              </a:spcAft>
              <a:buNone/>
            </a:pPr>
            <a:r>
              <a:rPr lang="en-IN" sz="2400" i="1" kern="1200" dirty="0">
                <a:solidFill>
                  <a:srgbClr val="000000"/>
                </a:solidFill>
                <a:latin typeface="Arial (Body)"/>
                <a:ea typeface="+mn-ea"/>
                <a:cs typeface="+mn-cs"/>
              </a:rPr>
              <a:t>x</a:t>
            </a:r>
            <a:r>
              <a:rPr lang="en-IN" sz="2400" i="1" kern="1200" baseline="-25000" dirty="0">
                <a:solidFill>
                  <a:srgbClr val="000000"/>
                </a:solidFill>
                <a:latin typeface="Arial (Body)"/>
                <a:ea typeface="+mn-ea"/>
                <a:cs typeface="+mn-cs"/>
              </a:rPr>
              <a:t>ij</a:t>
            </a:r>
            <a:r>
              <a:rPr lang="en-IN" sz="2400" kern="1200" dirty="0">
                <a:solidFill>
                  <a:srgbClr val="000000"/>
                </a:solidFill>
                <a:latin typeface="Arial (Body)"/>
                <a:ea typeface="+mn-ea"/>
                <a:cs typeface="+mn-cs"/>
              </a:rPr>
              <a:t> = quantity shipped from factory </a:t>
            </a:r>
            <a:r>
              <a:rPr lang="en-IN" sz="2400" i="1" kern="1200" dirty="0">
                <a:solidFill>
                  <a:srgbClr val="000000"/>
                </a:solidFill>
                <a:latin typeface="Arial (Body)"/>
                <a:ea typeface="+mn-ea"/>
                <a:cs typeface="+mn-cs"/>
              </a:rPr>
              <a:t>i</a:t>
            </a:r>
            <a:r>
              <a:rPr lang="en-IN" sz="2400" kern="1200" dirty="0">
                <a:solidFill>
                  <a:srgbClr val="000000"/>
                </a:solidFill>
                <a:latin typeface="Arial (Body)"/>
                <a:ea typeface="+mn-ea"/>
                <a:cs typeface="+mn-cs"/>
              </a:rPr>
              <a:t> to market </a:t>
            </a:r>
            <a:r>
              <a:rPr lang="en-IN" sz="2400" i="1" kern="1200" dirty="0">
                <a:solidFill>
                  <a:srgbClr val="000000"/>
                </a:solidFill>
                <a:latin typeface="Arial (Body)"/>
                <a:ea typeface="+mn-ea"/>
                <a:cs typeface="+mn-cs"/>
              </a:rPr>
              <a:t>j</a:t>
            </a:r>
            <a:endParaRPr lang="en-US" sz="2400" i="1" kern="1200" dirty="0">
              <a:solidFill>
                <a:srgbClr val="000000"/>
              </a:solidFill>
              <a:latin typeface="Arial (Body)"/>
              <a:ea typeface="+mn-ea"/>
              <a:cs typeface="+mn-cs"/>
            </a:endParaRPr>
          </a:p>
        </p:txBody>
      </p:sp>
      <p:graphicFrame>
        <p:nvGraphicFramePr>
          <p:cNvPr id="7" name="Object 6" descr="The minimum sum of f sub i y sub i, from i = 1 to n, + the sum from i = 1 to n of the sum of c sub i j, x sub i j, from j = 1 to m."/>
          <p:cNvGraphicFramePr>
            <a:graphicFrameLocks noChangeAspect="1"/>
          </p:cNvGraphicFramePr>
          <p:nvPr>
            <p:extLst>
              <p:ext uri="{D42A27DB-BD31-4B8C-83A1-F6EECF244321}">
                <p14:modId xmlns:p14="http://schemas.microsoft.com/office/powerpoint/2010/main" val="3274878250"/>
              </p:ext>
            </p:extLst>
          </p:nvPr>
        </p:nvGraphicFramePr>
        <p:xfrm>
          <a:off x="2760663" y="4421188"/>
          <a:ext cx="3622675" cy="1047750"/>
        </p:xfrm>
        <a:graphic>
          <a:graphicData uri="http://schemas.openxmlformats.org/presentationml/2006/ole">
            <mc:AlternateContent xmlns:mc="http://schemas.openxmlformats.org/markup-compatibility/2006">
              <mc:Choice xmlns:v="urn:schemas-microsoft-com:vml" Requires="v">
                <p:oleObj spid="_x0000_s7493" name="Equation" r:id="rId3" imgW="1536480" imgH="444240" progId="Equation.DSMT4">
                  <p:embed/>
                </p:oleObj>
              </mc:Choice>
              <mc:Fallback>
                <p:oleObj name="Equation" r:id="rId3" imgW="1536480" imgH="444240" progId="Equation.DSMT4">
                  <p:embed/>
                  <p:pic>
                    <p:nvPicPr>
                      <p:cNvPr id="0" name=""/>
                      <p:cNvPicPr/>
                      <p:nvPr/>
                    </p:nvPicPr>
                    <p:blipFill>
                      <a:blip r:embed="rId4"/>
                      <a:stretch>
                        <a:fillRect/>
                      </a:stretch>
                    </p:blipFill>
                    <p:spPr>
                      <a:xfrm>
                        <a:off x="2760663" y="4421188"/>
                        <a:ext cx="3622675" cy="1047750"/>
                      </a:xfrm>
                      <a:prstGeom prst="rect">
                        <a:avLst/>
                      </a:prstGeom>
                    </p:spPr>
                  </p:pic>
                </p:oleObj>
              </mc:Fallback>
            </mc:AlternateContent>
          </a:graphicData>
        </a:graphic>
      </p:graphicFrame>
    </p:spTree>
    <p:extLst>
      <p:ext uri="{BB962C8B-B14F-4D97-AF65-F5344CB8AC3E}">
        <p14:creationId xmlns:p14="http://schemas.microsoft.com/office/powerpoint/2010/main" val="132975812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Capacitated Plant Location Model </a:t>
            </a:r>
            <a:r>
              <a:rPr lang="en-US" sz="2000" b="0" kern="1200" dirty="0" smtClean="0">
                <a:latin typeface="Times New Roman" panose="02020603050405020304" pitchFamily="18" charset="0"/>
                <a:ea typeface="+mj-ea"/>
                <a:cs typeface="+mj-cs"/>
              </a:rPr>
              <a:t>(9 of 9)</a:t>
            </a:r>
            <a:endParaRPr lang="en-US" sz="2000" b="0" kern="1200" dirty="0">
              <a:latin typeface="Times New Roman" panose="02020603050405020304" pitchFamily="18" charset="0"/>
              <a:ea typeface="+mj-ea"/>
              <a:cs typeface="+mj-cs"/>
            </a:endParaRPr>
          </a:p>
        </p:txBody>
      </p:sp>
      <p:graphicFrame>
        <p:nvGraphicFramePr>
          <p:cNvPr id="4" name="Object 3" descr="B 14 colon G 18 is greater than or equal to 0. All decision variables are non negative.&#10;B 22 colon B 26 is greater than or equal to 0. K sub i y sub i minus, the sum of x sub i j from j = 1 to m, is greater than or equal to 0, for i = 1 dot dot dot 5.&#10;B 29 colon G 29 = 0. D sub j minus, the sum of x sub i j from i = 1 to n, = 0, for j = 1 dot dot dot 6.&#10;H 14 colon H 18 binary. Location variables y sub i are binary, that is, 0 or 1."/>
          <p:cNvGraphicFramePr>
            <a:graphicFrameLocks noChangeAspect="1"/>
          </p:cNvGraphicFramePr>
          <p:nvPr>
            <p:extLst>
              <p:ext uri="{D42A27DB-BD31-4B8C-83A1-F6EECF244321}">
                <p14:modId xmlns:p14="http://schemas.microsoft.com/office/powerpoint/2010/main" val="2400362596"/>
              </p:ext>
            </p:extLst>
          </p:nvPr>
        </p:nvGraphicFramePr>
        <p:xfrm>
          <a:off x="610279" y="1620819"/>
          <a:ext cx="7923443" cy="2707651"/>
        </p:xfrm>
        <a:graphic>
          <a:graphicData uri="http://schemas.openxmlformats.org/presentationml/2006/ole">
            <mc:AlternateContent xmlns:mc="http://schemas.openxmlformats.org/markup-compatibility/2006">
              <mc:Choice xmlns:v="urn:schemas-microsoft-com:vml" Requires="v">
                <p:oleObj spid="_x0000_s8517" name="Equation" r:id="rId3" imgW="7061040" imgH="2412720" progId="Equation.DSMT4">
                  <p:embed/>
                </p:oleObj>
              </mc:Choice>
              <mc:Fallback>
                <p:oleObj name="Equation" r:id="rId3" imgW="7061040" imgH="2412720" progId="Equation.DSMT4">
                  <p:embed/>
                  <p:pic>
                    <p:nvPicPr>
                      <p:cNvPr id="4" name="Object 3"/>
                      <p:cNvPicPr/>
                      <p:nvPr/>
                    </p:nvPicPr>
                    <p:blipFill>
                      <a:blip r:embed="rId4"/>
                      <a:stretch>
                        <a:fillRect/>
                      </a:stretch>
                    </p:blipFill>
                    <p:spPr>
                      <a:xfrm>
                        <a:off x="610279" y="1620819"/>
                        <a:ext cx="7923443" cy="2707651"/>
                      </a:xfrm>
                      <a:prstGeom prst="rect">
                        <a:avLst/>
                      </a:prstGeom>
                    </p:spPr>
                  </p:pic>
                </p:oleObj>
              </mc:Fallback>
            </mc:AlternateContent>
          </a:graphicData>
        </a:graphic>
      </p:graphicFrame>
    </p:spTree>
    <p:extLst>
      <p:ext uri="{BB962C8B-B14F-4D97-AF65-F5344CB8AC3E}">
        <p14:creationId xmlns:p14="http://schemas.microsoft.com/office/powerpoint/2010/main" val="258777786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The sum of x sub i j, from i = 1 to n, = 1, for j = 1, dot dot dot m&#10;The sum of D sub j, x sub i j, from j = 1 to m, is less than or equal to K sub i, y sub i, for i = 1, dot dot dot n &#10;x sub start expression I j end expression and y sub I are elements of the set of 0, 1."/>
          <p:cNvSpPr>
            <a:spLocks noGrp="1"/>
          </p:cNvSpPr>
          <p:nvPr>
            <p:ph type="title"/>
          </p:nvPr>
        </p:nvSpPr>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More Complex Capacitated Plant Location Model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sp>
        <p:nvSpPr>
          <p:cNvPr id="3" name="Content Placeholder 2" descr="The sum of x sub i j, from i = 1 to n, = 1, for j = 1, dot dot dot m&#10;The sum of D sub j, x sub i j, from j = 1 to m, is less than or equal to K sub i, y sub i, for i = 1, dot dot dot n &#10;x sub start expression I j end expression and y sub I are elements of the set of 0, 1."/>
          <p:cNvSpPr>
            <a:spLocks noGrp="1"/>
          </p:cNvSpPr>
          <p:nvPr>
            <p:ph idx="1"/>
          </p:nvPr>
        </p:nvSpPr>
        <p:spPr>
          <a:xfrm>
            <a:off x="457200" y="1600200"/>
            <a:ext cx="8229600" cy="523190"/>
          </a:xfrm>
        </p:spPr>
        <p:txBody>
          <a:bodyPr wrap="square" lIns="91425" tIns="91425" rIns="91425" bIns="91425">
            <a:spAutoFit/>
          </a:bodyPr>
          <a:lstStyle/>
          <a:p>
            <a:pPr marL="255600" lvl="1" indent="-255600" defTabSz="457200">
              <a:spcBef>
                <a:spcPts val="1500"/>
              </a:spcBef>
              <a:spcAft>
                <a:spcPct val="0"/>
              </a:spcAft>
              <a:buFont typeface="Arial" panose="020B0604020202020204" pitchFamily="34" charset="0"/>
              <a:buChar char="•"/>
            </a:pPr>
            <a:r>
              <a:rPr lang="en-US" sz="2200" kern="1200" dirty="0">
                <a:solidFill>
                  <a:srgbClr val="000000"/>
                </a:solidFill>
                <a:latin typeface="Arial (Body)"/>
                <a:ea typeface="+mn-ea"/>
                <a:cs typeface="+mn-cs"/>
              </a:rPr>
              <a:t>Capacitated plant location model with single </a:t>
            </a:r>
            <a:r>
              <a:rPr lang="en-US" sz="2200" kern="1200" dirty="0" smtClean="0">
                <a:solidFill>
                  <a:srgbClr val="000000"/>
                </a:solidFill>
                <a:latin typeface="Arial (Body)"/>
                <a:ea typeface="+mn-ea"/>
                <a:cs typeface="+mn-cs"/>
              </a:rPr>
              <a:t>sourcing</a:t>
            </a:r>
          </a:p>
        </p:txBody>
      </p:sp>
      <p:sp>
        <p:nvSpPr>
          <p:cNvPr id="6" name="Text Placeholder 5" descr="The sum of x sub i j, from i = 1 to n, = 1, for j = 1, dot dot dot m&#10;The sum of D sub j, x sub i j, from j = 1 to m, is less than or equal to K sub i, y sub i, for i = 1, dot dot dot n &#10;x sub start expression I j end expression and y sub I are elements of the set of 0, 1."/>
          <p:cNvSpPr>
            <a:spLocks noGrp="1"/>
          </p:cNvSpPr>
          <p:nvPr>
            <p:ph idx="13"/>
          </p:nvPr>
        </p:nvSpPr>
        <p:spPr>
          <a:xfrm>
            <a:off x="749490" y="2153944"/>
            <a:ext cx="6696337" cy="870146"/>
          </a:xfrm>
        </p:spPr>
        <p:txBody>
          <a:bodyPr/>
          <a:lstStyle/>
          <a:p>
            <a:pPr marL="0" lvl="1" indent="0" defTabSz="457200">
              <a:spcBef>
                <a:spcPts val="0"/>
              </a:spcBef>
              <a:spcAft>
                <a:spcPct val="0"/>
              </a:spcAft>
              <a:buNone/>
            </a:pPr>
            <a:r>
              <a:rPr lang="en-IN" sz="2200" i="1" kern="1200" dirty="0">
                <a:solidFill>
                  <a:srgbClr val="000000"/>
                </a:solidFill>
                <a:latin typeface="Arial (Body)"/>
              </a:rPr>
              <a:t>y</a:t>
            </a:r>
            <a:r>
              <a:rPr lang="en-IN" sz="2200" i="1" kern="1200" baseline="-25000" dirty="0">
                <a:solidFill>
                  <a:srgbClr val="000000"/>
                </a:solidFill>
                <a:latin typeface="Arial (Body)"/>
              </a:rPr>
              <a:t>i</a:t>
            </a:r>
            <a:r>
              <a:rPr lang="en-IN" sz="2200" kern="1200" dirty="0">
                <a:solidFill>
                  <a:srgbClr val="000000"/>
                </a:solidFill>
                <a:latin typeface="Arial (Body)"/>
              </a:rPr>
              <a:t> = 1 if factory </a:t>
            </a:r>
            <a:r>
              <a:rPr lang="en-IN" sz="2200" i="1" kern="1200" dirty="0">
                <a:solidFill>
                  <a:srgbClr val="000000"/>
                </a:solidFill>
                <a:latin typeface="Arial (Body)"/>
              </a:rPr>
              <a:t>i</a:t>
            </a:r>
            <a:r>
              <a:rPr lang="en-IN" sz="2200" kern="1200" dirty="0">
                <a:solidFill>
                  <a:srgbClr val="000000"/>
                </a:solidFill>
                <a:latin typeface="Arial (Body)"/>
              </a:rPr>
              <a:t> is located at site </a:t>
            </a:r>
            <a:r>
              <a:rPr lang="en-IN" sz="2200" i="1" kern="1200" dirty="0">
                <a:solidFill>
                  <a:srgbClr val="000000"/>
                </a:solidFill>
                <a:latin typeface="Arial (Body)"/>
              </a:rPr>
              <a:t>i</a:t>
            </a:r>
            <a:r>
              <a:rPr lang="en-IN" sz="2200" kern="1200" dirty="0">
                <a:solidFill>
                  <a:srgbClr val="000000"/>
                </a:solidFill>
                <a:latin typeface="Arial (Body)"/>
              </a:rPr>
              <a:t>, 0 otherwise</a:t>
            </a:r>
          </a:p>
          <a:p>
            <a:pPr marL="0" lvl="1" indent="0" defTabSz="457200">
              <a:spcBef>
                <a:spcPts val="0"/>
              </a:spcBef>
              <a:spcAft>
                <a:spcPct val="0"/>
              </a:spcAft>
              <a:buNone/>
            </a:pPr>
            <a:r>
              <a:rPr lang="en-IN" sz="2200" i="1" kern="1200" dirty="0">
                <a:solidFill>
                  <a:srgbClr val="000000"/>
                </a:solidFill>
                <a:latin typeface="Arial (Body)"/>
              </a:rPr>
              <a:t>x</a:t>
            </a:r>
            <a:r>
              <a:rPr lang="en-IN" sz="2200" i="1" kern="1200" baseline="-25000" dirty="0">
                <a:solidFill>
                  <a:srgbClr val="000000"/>
                </a:solidFill>
                <a:latin typeface="Arial (Body)"/>
              </a:rPr>
              <a:t>ij</a:t>
            </a:r>
            <a:r>
              <a:rPr lang="en-IN" sz="2200" kern="1200" dirty="0">
                <a:solidFill>
                  <a:srgbClr val="000000"/>
                </a:solidFill>
                <a:latin typeface="Arial (Body)"/>
              </a:rPr>
              <a:t> = 1 if market </a:t>
            </a:r>
            <a:r>
              <a:rPr lang="en-IN" sz="2200" i="1" kern="1200" dirty="0">
                <a:solidFill>
                  <a:srgbClr val="000000"/>
                </a:solidFill>
                <a:latin typeface="Arial (Body)"/>
              </a:rPr>
              <a:t>j</a:t>
            </a:r>
            <a:r>
              <a:rPr lang="en-IN" sz="2200" kern="1200" dirty="0">
                <a:solidFill>
                  <a:srgbClr val="000000"/>
                </a:solidFill>
                <a:latin typeface="Arial (Body)"/>
              </a:rPr>
              <a:t> is supplied by factory </a:t>
            </a:r>
            <a:r>
              <a:rPr lang="en-IN" sz="2200" i="1" kern="1200" dirty="0">
                <a:solidFill>
                  <a:srgbClr val="000000"/>
                </a:solidFill>
                <a:latin typeface="Arial (Body)"/>
              </a:rPr>
              <a:t>i</a:t>
            </a:r>
            <a:r>
              <a:rPr lang="en-IN" sz="2200" kern="1200" dirty="0">
                <a:solidFill>
                  <a:srgbClr val="000000"/>
                </a:solidFill>
                <a:latin typeface="Arial (Body)"/>
              </a:rPr>
              <a:t>, 0 otherwise</a:t>
            </a:r>
            <a:endParaRPr lang="en-US" sz="2200" kern="1200" dirty="0">
              <a:solidFill>
                <a:srgbClr val="000000"/>
              </a:solidFill>
              <a:latin typeface="Arial (Body)"/>
            </a:endParaRPr>
          </a:p>
        </p:txBody>
      </p:sp>
      <p:graphicFrame>
        <p:nvGraphicFramePr>
          <p:cNvPr id="8" name="Object 7" descr="The minimum sum of from i = 1 to n, the sum of d sub j c sub i j, x sub i j, from j = 1 to m"/>
          <p:cNvGraphicFramePr>
            <a:graphicFrameLocks noChangeAspect="1"/>
          </p:cNvGraphicFramePr>
          <p:nvPr>
            <p:extLst>
              <p:ext uri="{D42A27DB-BD31-4B8C-83A1-F6EECF244321}">
                <p14:modId xmlns:p14="http://schemas.microsoft.com/office/powerpoint/2010/main" val="1752101566"/>
              </p:ext>
            </p:extLst>
          </p:nvPr>
        </p:nvGraphicFramePr>
        <p:xfrm>
          <a:off x="3067086" y="3309209"/>
          <a:ext cx="2997128" cy="749283"/>
        </p:xfrm>
        <a:graphic>
          <a:graphicData uri="http://schemas.openxmlformats.org/presentationml/2006/ole">
            <mc:AlternateContent xmlns:mc="http://schemas.openxmlformats.org/markup-compatibility/2006">
              <mc:Choice xmlns:v="urn:schemas-microsoft-com:vml" Requires="v">
                <p:oleObj spid="_x0000_s9861" name="Equation" r:id="rId3" imgW="3301920" imgH="825480" progId="Equation.DSMT4">
                  <p:embed/>
                </p:oleObj>
              </mc:Choice>
              <mc:Fallback>
                <p:oleObj name="Equation" r:id="rId3" imgW="3301920" imgH="825480" progId="Equation.DSMT4">
                  <p:embed/>
                  <p:pic>
                    <p:nvPicPr>
                      <p:cNvPr id="10" name="Object 9"/>
                      <p:cNvPicPr/>
                      <p:nvPr/>
                    </p:nvPicPr>
                    <p:blipFill>
                      <a:blip r:embed="rId4"/>
                      <a:stretch>
                        <a:fillRect/>
                      </a:stretch>
                    </p:blipFill>
                    <p:spPr>
                      <a:xfrm>
                        <a:off x="3067086" y="3309209"/>
                        <a:ext cx="2997128" cy="749283"/>
                      </a:xfrm>
                      <a:prstGeom prst="rect">
                        <a:avLst/>
                      </a:prstGeom>
                    </p:spPr>
                  </p:pic>
                </p:oleObj>
              </mc:Fallback>
            </mc:AlternateContent>
          </a:graphicData>
        </a:graphic>
      </p:graphicFrame>
      <p:sp>
        <p:nvSpPr>
          <p:cNvPr id="4" name="Content Placeholder 3"/>
          <p:cNvSpPr>
            <a:spLocks noGrp="1"/>
          </p:cNvSpPr>
          <p:nvPr>
            <p:ph idx="14"/>
          </p:nvPr>
        </p:nvSpPr>
        <p:spPr>
          <a:xfrm>
            <a:off x="473720" y="4013968"/>
            <a:ext cx="1630851" cy="514489"/>
          </a:xfrm>
        </p:spPr>
        <p:txBody>
          <a:bodyPr/>
          <a:lstStyle/>
          <a:p>
            <a:pPr marL="0" indent="0">
              <a:buNone/>
            </a:pPr>
            <a:r>
              <a:rPr lang="en-IN" sz="2200" dirty="0">
                <a:latin typeface="+mn-lt"/>
              </a:rPr>
              <a:t>Subject to</a:t>
            </a:r>
          </a:p>
        </p:txBody>
      </p:sp>
      <p:graphicFrame>
        <p:nvGraphicFramePr>
          <p:cNvPr id="9" name="Object 8" descr="The sum of x sub i j, from i = 1 to n, = 1, for j = 1, dot dot dot m&#10;The sum of D sub j, x sub i j, from j = 1 to m, is less than or equal to K sub i, y sub i, for i = 1, dot dot dot n &#10;x sub start expression I j end expression and y sub I are elements of the set of 0, 1."/>
          <p:cNvGraphicFramePr>
            <a:graphicFrameLocks noChangeAspect="1"/>
          </p:cNvGraphicFramePr>
          <p:nvPr>
            <p:extLst>
              <p:ext uri="{D42A27DB-BD31-4B8C-83A1-F6EECF244321}">
                <p14:modId xmlns:p14="http://schemas.microsoft.com/office/powerpoint/2010/main" val="3850657418"/>
              </p:ext>
            </p:extLst>
          </p:nvPr>
        </p:nvGraphicFramePr>
        <p:xfrm>
          <a:off x="3061194" y="4387153"/>
          <a:ext cx="3189425" cy="1913655"/>
        </p:xfrm>
        <a:graphic>
          <a:graphicData uri="http://schemas.openxmlformats.org/presentationml/2006/ole">
            <mc:AlternateContent xmlns:mc="http://schemas.openxmlformats.org/markup-compatibility/2006">
              <mc:Choice xmlns:v="urn:schemas-microsoft-com:vml" Requires="v">
                <p:oleObj spid="_x0000_s9862" name="Equation" r:id="rId5" imgW="3746160" imgH="2247840" progId="Equation.DSMT4">
                  <p:embed/>
                </p:oleObj>
              </mc:Choice>
              <mc:Fallback>
                <p:oleObj name="Equation" r:id="rId5" imgW="3746160" imgH="2247840" progId="Equation.DSMT4">
                  <p:embed/>
                  <p:pic>
                    <p:nvPicPr>
                      <p:cNvPr id="11" name="Object 10"/>
                      <p:cNvPicPr/>
                      <p:nvPr/>
                    </p:nvPicPr>
                    <p:blipFill>
                      <a:blip r:embed="rId6"/>
                      <a:stretch>
                        <a:fillRect/>
                      </a:stretch>
                    </p:blipFill>
                    <p:spPr>
                      <a:xfrm>
                        <a:off x="3061194" y="4387153"/>
                        <a:ext cx="3189425" cy="1913655"/>
                      </a:xfrm>
                      <a:prstGeom prst="rect">
                        <a:avLst/>
                      </a:prstGeom>
                    </p:spPr>
                  </p:pic>
                </p:oleObj>
              </mc:Fallback>
            </mc:AlternateContent>
          </a:graphicData>
        </a:graphic>
      </p:graphicFrame>
    </p:spTree>
    <p:extLst>
      <p:ext uri="{BB962C8B-B14F-4D97-AF65-F5344CB8AC3E}">
        <p14:creationId xmlns:p14="http://schemas.microsoft.com/office/powerpoint/2010/main" val="114725407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More Complex Capacitated Plant Location Model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sp>
        <p:nvSpPr>
          <p:cNvPr id="5" name="Text Placeholder 4"/>
          <p:cNvSpPr>
            <a:spLocks noGrp="1"/>
          </p:cNvSpPr>
          <p:nvPr>
            <p:ph type="body" idx="1"/>
          </p:nvPr>
        </p:nvSpPr>
        <p:spPr>
          <a:xfrm>
            <a:off x="457200" y="1600200"/>
            <a:ext cx="8229600" cy="842749"/>
          </a:xfrm>
        </p:spPr>
        <p:txBody>
          <a:bodyPr/>
          <a:lstStyle/>
          <a:p>
            <a:pPr marL="0" indent="0">
              <a:buNone/>
            </a:pPr>
            <a:r>
              <a:rPr lang="en-IN" sz="2400" b="1" dirty="0" smtClean="0">
                <a:latin typeface="+mn-lt"/>
              </a:rPr>
              <a:t>Table 5-3 </a:t>
            </a:r>
            <a:r>
              <a:rPr lang="en-IN" sz="2400" dirty="0">
                <a:latin typeface="+mn-lt"/>
              </a:rPr>
              <a:t>Optimal Network Configuration for TelecomOptic with Single </a:t>
            </a:r>
            <a:r>
              <a:rPr lang="en-IN" sz="2400" dirty="0" smtClean="0">
                <a:latin typeface="+mn-lt"/>
              </a:rPr>
              <a:t>Sourcing</a:t>
            </a:r>
            <a:endParaRPr lang="en-IN" sz="2400" dirty="0">
              <a:latin typeface="+mn-lt"/>
            </a:endParaRPr>
          </a:p>
        </p:txBody>
      </p:sp>
      <p:graphicFrame>
        <p:nvGraphicFramePr>
          <p:cNvPr id="3" name="Table 2"/>
          <p:cNvGraphicFramePr>
            <a:graphicFrameLocks noGrp="1"/>
          </p:cNvGraphicFramePr>
          <p:nvPr>
            <p:extLst>
              <p:ext uri="{D42A27DB-BD31-4B8C-83A1-F6EECF244321}">
                <p14:modId xmlns:p14="http://schemas.microsoft.com/office/powerpoint/2010/main" val="2088443918"/>
              </p:ext>
            </p:extLst>
          </p:nvPr>
        </p:nvGraphicFramePr>
        <p:xfrm>
          <a:off x="457200" y="2750661"/>
          <a:ext cx="8229602" cy="2225040"/>
        </p:xfrm>
        <a:graphic>
          <a:graphicData uri="http://schemas.openxmlformats.org/drawingml/2006/table">
            <a:tbl>
              <a:tblPr firstRow="1" bandRow="1">
                <a:tableStyleId>{40F9630F-82C1-40B7-BC3A-925EFCFF5E92}</a:tableStyleId>
              </a:tblPr>
              <a:tblGrid>
                <a:gridCol w="1139588">
                  <a:extLst>
                    <a:ext uri="{9D8B030D-6E8A-4147-A177-3AD203B41FA5}">
                      <a16:colId xmlns:a16="http://schemas.microsoft.com/office/drawing/2014/main" val="279389048"/>
                    </a:ext>
                  </a:extLst>
                </a:gridCol>
                <a:gridCol w="1460311">
                  <a:extLst>
                    <a:ext uri="{9D8B030D-6E8A-4147-A177-3AD203B41FA5}">
                      <a16:colId xmlns:a16="http://schemas.microsoft.com/office/drawing/2014/main" val="3095470849"/>
                    </a:ext>
                  </a:extLst>
                </a:gridCol>
                <a:gridCol w="900752">
                  <a:extLst>
                    <a:ext uri="{9D8B030D-6E8A-4147-A177-3AD203B41FA5}">
                      <a16:colId xmlns:a16="http://schemas.microsoft.com/office/drawing/2014/main" val="2174522417"/>
                    </a:ext>
                  </a:extLst>
                </a:gridCol>
                <a:gridCol w="928048">
                  <a:extLst>
                    <a:ext uri="{9D8B030D-6E8A-4147-A177-3AD203B41FA5}">
                      <a16:colId xmlns:a16="http://schemas.microsoft.com/office/drawing/2014/main" val="283094711"/>
                    </a:ext>
                  </a:extLst>
                </a:gridCol>
                <a:gridCol w="996286">
                  <a:extLst>
                    <a:ext uri="{9D8B030D-6E8A-4147-A177-3AD203B41FA5}">
                      <a16:colId xmlns:a16="http://schemas.microsoft.com/office/drawing/2014/main" val="1406168514"/>
                    </a:ext>
                  </a:extLst>
                </a:gridCol>
                <a:gridCol w="900752">
                  <a:extLst>
                    <a:ext uri="{9D8B030D-6E8A-4147-A177-3AD203B41FA5}">
                      <a16:colId xmlns:a16="http://schemas.microsoft.com/office/drawing/2014/main" val="3511919504"/>
                    </a:ext>
                  </a:extLst>
                </a:gridCol>
                <a:gridCol w="887105">
                  <a:extLst>
                    <a:ext uri="{9D8B030D-6E8A-4147-A177-3AD203B41FA5}">
                      <a16:colId xmlns:a16="http://schemas.microsoft.com/office/drawing/2014/main" val="3236329294"/>
                    </a:ext>
                  </a:extLst>
                </a:gridCol>
                <a:gridCol w="1016760">
                  <a:extLst>
                    <a:ext uri="{9D8B030D-6E8A-4147-A177-3AD203B41FA5}">
                      <a16:colId xmlns:a16="http://schemas.microsoft.com/office/drawing/2014/main" val="440435610"/>
                    </a:ext>
                  </a:extLst>
                </a:gridCol>
              </a:tblGrid>
              <a:tr h="370840">
                <a:tc>
                  <a:txBody>
                    <a:bodyPr/>
                    <a:lstStyle/>
                    <a:p>
                      <a:r>
                        <a:rPr lang="en-IN" sz="1600" dirty="0" smtClean="0">
                          <a:solidFill>
                            <a:schemeClr val="bg1"/>
                          </a:solidFill>
                          <a:latin typeface="+mn-lt"/>
                        </a:rPr>
                        <a:t>Blank</a:t>
                      </a:r>
                      <a:endParaRPr lang="en-IN" sz="1600" dirty="0">
                        <a:solidFill>
                          <a:schemeClr val="bg1"/>
                        </a:solidFill>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IN" sz="1600" b="1" i="0" u="none" strike="noStrike" cap="none" baseline="0" dirty="0" smtClean="0">
                          <a:solidFill>
                            <a:schemeClr val="dk1"/>
                          </a:solidFill>
                          <a:latin typeface="+mn-lt"/>
                          <a:ea typeface="Arial"/>
                          <a:cs typeface="Arial"/>
                          <a:sym typeface="Arial"/>
                        </a:rPr>
                        <a:t>Open/Closed</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IN" sz="1600" b="1" i="0" u="none" strike="noStrike" cap="none" baseline="0" dirty="0" smtClean="0">
                          <a:solidFill>
                            <a:schemeClr val="dk1"/>
                          </a:solidFill>
                          <a:latin typeface="+mn-lt"/>
                          <a:ea typeface="Arial"/>
                          <a:cs typeface="Arial"/>
                          <a:sym typeface="Arial"/>
                        </a:rPr>
                        <a:t>Atlanta</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IN" sz="1600" b="1" i="0" u="none" strike="noStrike" cap="none" baseline="0" dirty="0" smtClean="0">
                          <a:solidFill>
                            <a:schemeClr val="dk1"/>
                          </a:solidFill>
                          <a:latin typeface="+mn-lt"/>
                          <a:ea typeface="Arial"/>
                          <a:cs typeface="Arial"/>
                          <a:sym typeface="Arial"/>
                        </a:rPr>
                        <a:t>Boston</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IN" sz="1600" b="1" i="0" u="none" strike="noStrike" cap="none" baseline="0" dirty="0" smtClean="0">
                          <a:solidFill>
                            <a:schemeClr val="dk1"/>
                          </a:solidFill>
                          <a:latin typeface="+mn-lt"/>
                          <a:ea typeface="Arial"/>
                          <a:cs typeface="Arial"/>
                          <a:sym typeface="Arial"/>
                        </a:rPr>
                        <a:t>Chicago</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IN" sz="1600" b="1" i="0" u="none" strike="noStrike" cap="none" baseline="0" dirty="0" smtClean="0">
                          <a:solidFill>
                            <a:schemeClr val="dk1"/>
                          </a:solidFill>
                          <a:latin typeface="+mn-lt"/>
                          <a:ea typeface="Arial"/>
                          <a:cs typeface="Arial"/>
                          <a:sym typeface="Arial"/>
                        </a:rPr>
                        <a:t>Denver</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IN" sz="1600" b="1" i="0" u="none" strike="noStrike" cap="none" baseline="0" dirty="0" smtClean="0">
                          <a:solidFill>
                            <a:schemeClr val="dk1"/>
                          </a:solidFill>
                          <a:latin typeface="+mn-lt"/>
                          <a:ea typeface="Arial"/>
                          <a:cs typeface="Arial"/>
                          <a:sym typeface="Arial"/>
                        </a:rPr>
                        <a:t>Omaha</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IN" sz="1600" b="1" i="0" u="none" strike="noStrike" cap="none" baseline="0" dirty="0" smtClean="0">
                          <a:solidFill>
                            <a:schemeClr val="dk1"/>
                          </a:solidFill>
                          <a:latin typeface="+mn-lt"/>
                          <a:ea typeface="Arial"/>
                          <a:cs typeface="Arial"/>
                          <a:sym typeface="Arial"/>
                        </a:rPr>
                        <a:t>Portland</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950619051"/>
                  </a:ext>
                </a:extLst>
              </a:tr>
              <a:tr h="370840">
                <a:tc>
                  <a:txBody>
                    <a:bodyPr/>
                    <a:lstStyle/>
                    <a:p>
                      <a:r>
                        <a:rPr lang="en-IN" sz="1600" b="0" i="0" u="none" strike="noStrike" cap="none" baseline="0" dirty="0" smtClean="0">
                          <a:solidFill>
                            <a:schemeClr val="dk1"/>
                          </a:solidFill>
                          <a:latin typeface="+mn-lt"/>
                          <a:ea typeface="Arial"/>
                          <a:cs typeface="Arial"/>
                          <a:sym typeface="Arial"/>
                        </a:rPr>
                        <a:t>Baltimore</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b="0" i="0" u="none" strike="noStrike" cap="none" baseline="0" dirty="0" smtClean="0">
                          <a:solidFill>
                            <a:schemeClr val="dk1"/>
                          </a:solidFill>
                          <a:latin typeface="+mn-lt"/>
                          <a:ea typeface="Arial"/>
                          <a:cs typeface="Arial"/>
                          <a:sym typeface="Arial"/>
                        </a:rPr>
                        <a:t>Closed</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783578454"/>
                  </a:ext>
                </a:extLst>
              </a:tr>
              <a:tr h="370840">
                <a:tc>
                  <a:txBody>
                    <a:bodyPr/>
                    <a:lstStyle/>
                    <a:p>
                      <a:r>
                        <a:rPr lang="en-IN" sz="1600" b="0" i="0" u="none" strike="noStrike" cap="none" baseline="0" dirty="0" smtClean="0">
                          <a:solidFill>
                            <a:schemeClr val="dk1"/>
                          </a:solidFill>
                          <a:latin typeface="+mn-lt"/>
                          <a:ea typeface="Arial"/>
                          <a:cs typeface="Arial"/>
                          <a:sym typeface="Arial"/>
                        </a:rPr>
                        <a:t>Cheyenne</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b="0" i="0" u="none" strike="noStrike" cap="none" baseline="0" dirty="0" smtClean="0">
                          <a:solidFill>
                            <a:schemeClr val="dk1"/>
                          </a:solidFill>
                          <a:latin typeface="+mn-lt"/>
                          <a:ea typeface="Arial"/>
                          <a:cs typeface="Arial"/>
                          <a:sym typeface="Arial"/>
                        </a:rPr>
                        <a:t>Closed</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920048965"/>
                  </a:ext>
                </a:extLst>
              </a:tr>
              <a:tr h="370840">
                <a:tc>
                  <a:txBody>
                    <a:bodyPr/>
                    <a:lstStyle/>
                    <a:p>
                      <a:r>
                        <a:rPr lang="en-IN" sz="1600" b="0" i="0" u="none" strike="noStrike" cap="none" baseline="0" dirty="0" smtClean="0">
                          <a:solidFill>
                            <a:schemeClr val="dk1"/>
                          </a:solidFill>
                          <a:latin typeface="+mn-lt"/>
                          <a:ea typeface="Arial"/>
                          <a:cs typeface="Arial"/>
                          <a:sym typeface="Arial"/>
                        </a:rPr>
                        <a:t>Salt Lake</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b="0" i="0" u="none" strike="noStrike" cap="none" baseline="0" dirty="0" smtClean="0">
                          <a:solidFill>
                            <a:schemeClr val="dk1"/>
                          </a:solidFill>
                          <a:latin typeface="+mn-lt"/>
                          <a:ea typeface="Arial"/>
                          <a:cs typeface="Arial"/>
                          <a:sym typeface="Arial"/>
                        </a:rPr>
                        <a:t>Open</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6</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11</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8042873"/>
                  </a:ext>
                </a:extLst>
              </a:tr>
              <a:tr h="370840">
                <a:tc>
                  <a:txBody>
                    <a:bodyPr/>
                    <a:lstStyle/>
                    <a:p>
                      <a:r>
                        <a:rPr lang="en-IN" sz="1600" b="0" i="0" u="none" strike="noStrike" cap="none" baseline="0" dirty="0" smtClean="0">
                          <a:solidFill>
                            <a:schemeClr val="dk1"/>
                          </a:solidFill>
                          <a:latin typeface="+mn-lt"/>
                          <a:ea typeface="Arial"/>
                          <a:cs typeface="Arial"/>
                          <a:sym typeface="Arial"/>
                        </a:rPr>
                        <a:t>Memphis</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b="0" i="0" u="none" strike="noStrike" cap="none" baseline="0" dirty="0" smtClean="0">
                          <a:solidFill>
                            <a:schemeClr val="dk1"/>
                          </a:solidFill>
                          <a:latin typeface="+mn-lt"/>
                          <a:ea typeface="Arial"/>
                          <a:cs typeface="Arial"/>
                          <a:sym typeface="Arial"/>
                        </a:rPr>
                        <a:t>Open</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10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8</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9525" cap="flat" cmpd="sng">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61180538"/>
                  </a:ext>
                </a:extLst>
              </a:tr>
              <a:tr h="370840">
                <a:tc>
                  <a:txBody>
                    <a:bodyPr/>
                    <a:lstStyle/>
                    <a:p>
                      <a:r>
                        <a:rPr lang="en-IN" sz="1600" b="0" i="0" u="none" strike="noStrike" cap="none" baseline="0" dirty="0" smtClean="0">
                          <a:solidFill>
                            <a:schemeClr val="dk1"/>
                          </a:solidFill>
                          <a:latin typeface="+mn-lt"/>
                          <a:ea typeface="Arial"/>
                          <a:cs typeface="Arial"/>
                          <a:sym typeface="Arial"/>
                        </a:rPr>
                        <a:t>Wichita</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b="0" i="0" u="none" strike="noStrike" cap="none" baseline="0" dirty="0" smtClean="0">
                          <a:solidFill>
                            <a:schemeClr val="dk1"/>
                          </a:solidFill>
                          <a:latin typeface="+mn-lt"/>
                          <a:ea typeface="Arial"/>
                          <a:cs typeface="Arial"/>
                          <a:sym typeface="Arial"/>
                        </a:rPr>
                        <a:t>Open</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14</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7</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sz="1600" dirty="0" smtClean="0">
                          <a:latin typeface="+mn-lt"/>
                        </a:rPr>
                        <a:t>0</a:t>
                      </a:r>
                      <a:endParaRPr lang="en-IN" sz="1600" dirty="0">
                        <a:latin typeface="+mn-lt"/>
                      </a:endParaRPr>
                    </a:p>
                  </a:txBody>
                  <a:tcPr>
                    <a:lnL w="9525" cap="flat" cmpd="sng">
                      <a:noFill/>
                      <a:prstDash val="solid"/>
                      <a:round/>
                      <a:headEnd type="none" w="med" len="med"/>
                      <a:tailEnd type="none" w="med" len="med"/>
                    </a:lnL>
                    <a:lnR w="9525" cap="flat" cmpd="sng">
                      <a:noFill/>
                      <a:prstDash val="solid"/>
                      <a:round/>
                      <a:headEnd type="none" w="med" len="med"/>
                      <a:tailEnd type="none" w="med" len="med"/>
                    </a:lnR>
                    <a:lnT w="9525" cap="flat" cmpd="sng">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463399349"/>
                  </a:ext>
                </a:extLst>
              </a:tr>
            </a:tbl>
          </a:graphicData>
        </a:graphic>
      </p:graphicFrame>
    </p:spTree>
    <p:extLst>
      <p:ext uri="{BB962C8B-B14F-4D97-AF65-F5344CB8AC3E}">
        <p14:creationId xmlns:p14="http://schemas.microsoft.com/office/powerpoint/2010/main" val="1098870284"/>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Locating Plants and Warehouses Simultaneously </a:t>
            </a:r>
            <a:r>
              <a:rPr lang="en-US" sz="2000" b="0" kern="1200" dirty="0" smtClean="0">
                <a:latin typeface="Times New Roman" panose="02020603050405020304" pitchFamily="18" charset="0"/>
                <a:ea typeface="+mj-ea"/>
                <a:cs typeface="+mj-cs"/>
              </a:rPr>
              <a:t>(1 of 5)</a:t>
            </a:r>
            <a:endParaRPr lang="en-US" sz="2000" b="0" kern="1200" dirty="0">
              <a:latin typeface="Times New Roman" panose="02020603050405020304" pitchFamily="18" charset="0"/>
              <a:ea typeface="+mj-ea"/>
              <a:cs typeface="+mj-cs"/>
            </a:endParaRPr>
          </a:p>
        </p:txBody>
      </p:sp>
      <p:pic>
        <p:nvPicPr>
          <p:cNvPr id="5" name="Picture 4" descr="Stages in a supply network. The diagram for stages in a supply network, shows the following. Suppliers provide supplies for each plant. Each plant sends finished product to be stored in certain warehouses. Warehouses provide product to various markets."/>
          <p:cNvPicPr>
            <a:picLocks noChangeAspect="1"/>
          </p:cNvPicPr>
          <p:nvPr/>
        </p:nvPicPr>
        <p:blipFill>
          <a:blip r:embed="rId2"/>
          <a:stretch>
            <a:fillRect/>
          </a:stretch>
        </p:blipFill>
        <p:spPr>
          <a:xfrm>
            <a:off x="1371599" y="1925284"/>
            <a:ext cx="6418943" cy="3314700"/>
          </a:xfrm>
          <a:prstGeom prst="rect">
            <a:avLst/>
          </a:prstGeom>
        </p:spPr>
      </p:pic>
      <p:sp>
        <p:nvSpPr>
          <p:cNvPr id="3" name="Text Placeholder 2"/>
          <p:cNvSpPr>
            <a:spLocks noGrp="1"/>
          </p:cNvSpPr>
          <p:nvPr>
            <p:ph type="body" idx="1"/>
          </p:nvPr>
        </p:nvSpPr>
        <p:spPr>
          <a:xfrm>
            <a:off x="457200" y="5634250"/>
            <a:ext cx="8229600" cy="491913"/>
          </a:xfrm>
        </p:spPr>
        <p:txBody>
          <a:bodyPr/>
          <a:lstStyle/>
          <a:p>
            <a:pPr marL="0" indent="0">
              <a:buNone/>
            </a:pPr>
            <a:r>
              <a:rPr lang="en-IN" sz="2000" b="1" dirty="0">
                <a:latin typeface="+mn-lt"/>
              </a:rPr>
              <a:t>Figure 5-13 </a:t>
            </a:r>
            <a:r>
              <a:rPr lang="en-IN" sz="2000" dirty="0">
                <a:latin typeface="+mn-lt"/>
              </a:rPr>
              <a:t>Stages in a Supply </a:t>
            </a:r>
            <a:r>
              <a:rPr lang="en-IN" sz="2000" dirty="0" smtClean="0">
                <a:latin typeface="+mn-lt"/>
              </a:rPr>
              <a:t>Network</a:t>
            </a:r>
            <a:endParaRPr lang="en-IN" sz="2000" dirty="0">
              <a:latin typeface="+mn-lt"/>
            </a:endParaRPr>
          </a:p>
        </p:txBody>
      </p:sp>
    </p:spTree>
    <p:extLst>
      <p:ext uri="{BB962C8B-B14F-4D97-AF65-F5344CB8AC3E}">
        <p14:creationId xmlns:p14="http://schemas.microsoft.com/office/powerpoint/2010/main" val="2428381952"/>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Locating Plants and Warehouses Simultaneously </a:t>
            </a:r>
            <a:r>
              <a:rPr lang="en-US" sz="2000" b="0" kern="1200" dirty="0" smtClean="0">
                <a:latin typeface="Times New Roman" panose="02020603050405020304" pitchFamily="18" charset="0"/>
                <a:ea typeface="+mj-ea"/>
                <a:cs typeface="+mj-cs"/>
              </a:rPr>
              <a:t>(2 of 5)</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553968"/>
          </a:xfrm>
        </p:spPr>
        <p:txBody>
          <a:bodyPr wrap="square" lIns="91425" tIns="91425" rIns="91425" bIns="91425">
            <a:spAutoFit/>
          </a:bodyPr>
          <a:lstStyle/>
          <a:p>
            <a:pPr marL="255600" lvl="1" indent="-255600" defTabSz="457200">
              <a:spcBef>
                <a:spcPts val="1500"/>
              </a:spcBef>
              <a:spcAft>
                <a:spcPct val="0"/>
              </a:spcAft>
              <a:buFont typeface="Arial" panose="020B0604020202020204" pitchFamily="34" charset="0"/>
              <a:buChar char="•"/>
            </a:pPr>
            <a:r>
              <a:rPr lang="en-US" sz="2400" kern="1200" dirty="0" smtClean="0">
                <a:solidFill>
                  <a:srgbClr val="000000"/>
                </a:solidFill>
                <a:latin typeface="Arial (Body)"/>
                <a:ea typeface="+mn-ea"/>
                <a:cs typeface="+mn-cs"/>
              </a:rPr>
              <a:t>Inputs</a:t>
            </a:r>
          </a:p>
        </p:txBody>
      </p:sp>
      <p:sp>
        <p:nvSpPr>
          <p:cNvPr id="4" name="Text Placeholder 3"/>
          <p:cNvSpPr>
            <a:spLocks noGrp="1"/>
          </p:cNvSpPr>
          <p:nvPr>
            <p:ph type="body" idx="2"/>
          </p:nvPr>
        </p:nvSpPr>
        <p:spPr>
          <a:xfrm>
            <a:off x="457200" y="2177145"/>
            <a:ext cx="8229600" cy="3889826"/>
          </a:xfrm>
        </p:spPr>
        <p:txBody>
          <a:bodyPr/>
          <a:lstStyle/>
          <a:p>
            <a:pPr marL="0" lvl="1" indent="0" defTabSz="457200">
              <a:spcBef>
                <a:spcPts val="1500"/>
              </a:spcBef>
              <a:spcAft>
                <a:spcPct val="0"/>
              </a:spcAft>
              <a:buNone/>
            </a:pPr>
            <a:r>
              <a:rPr lang="en-IN" sz="2400" i="1" kern="1200" dirty="0">
                <a:solidFill>
                  <a:srgbClr val="000000"/>
                </a:solidFill>
                <a:latin typeface="Arial (Body)"/>
              </a:rPr>
              <a:t>m</a:t>
            </a:r>
            <a:r>
              <a:rPr lang="en-IN" sz="2400" kern="1200" dirty="0">
                <a:solidFill>
                  <a:srgbClr val="000000"/>
                </a:solidFill>
                <a:latin typeface="Arial (Body)"/>
              </a:rPr>
              <a:t> = number of markets or demand points</a:t>
            </a:r>
          </a:p>
          <a:p>
            <a:pPr marL="0" lvl="1" indent="0" defTabSz="457200">
              <a:spcBef>
                <a:spcPts val="1500"/>
              </a:spcBef>
              <a:spcAft>
                <a:spcPct val="0"/>
              </a:spcAft>
              <a:buNone/>
            </a:pPr>
            <a:r>
              <a:rPr lang="en-IN" sz="2400" i="1" kern="1200" dirty="0">
                <a:solidFill>
                  <a:srgbClr val="000000"/>
                </a:solidFill>
                <a:latin typeface="Arial (Body)"/>
              </a:rPr>
              <a:t>n</a:t>
            </a:r>
            <a:r>
              <a:rPr lang="en-IN" sz="2400" kern="1200" dirty="0">
                <a:solidFill>
                  <a:srgbClr val="000000"/>
                </a:solidFill>
                <a:latin typeface="Arial (Body)"/>
              </a:rPr>
              <a:t> = number of potential factory locations</a:t>
            </a:r>
          </a:p>
          <a:p>
            <a:pPr marL="0" lvl="1" indent="0" defTabSz="457200">
              <a:spcBef>
                <a:spcPts val="1500"/>
              </a:spcBef>
              <a:spcAft>
                <a:spcPct val="0"/>
              </a:spcAft>
              <a:buNone/>
            </a:pPr>
            <a:r>
              <a:rPr lang="en-IN" sz="2400" i="1" kern="1200" dirty="0">
                <a:solidFill>
                  <a:srgbClr val="000000"/>
                </a:solidFill>
                <a:latin typeface="Arial (Body)"/>
              </a:rPr>
              <a:t>l</a:t>
            </a:r>
            <a:r>
              <a:rPr lang="en-IN" sz="2400" kern="1200" dirty="0">
                <a:solidFill>
                  <a:srgbClr val="000000"/>
                </a:solidFill>
                <a:latin typeface="Arial (Body)"/>
              </a:rPr>
              <a:t> = number of suppliers</a:t>
            </a:r>
          </a:p>
          <a:p>
            <a:pPr marL="0" lvl="1" indent="0" defTabSz="457200">
              <a:spcBef>
                <a:spcPts val="1500"/>
              </a:spcBef>
              <a:spcAft>
                <a:spcPct val="0"/>
              </a:spcAft>
              <a:buNone/>
            </a:pPr>
            <a:r>
              <a:rPr lang="en-IN" sz="2400" i="1" kern="1200" dirty="0">
                <a:solidFill>
                  <a:srgbClr val="000000"/>
                </a:solidFill>
                <a:latin typeface="Arial (Body)"/>
              </a:rPr>
              <a:t>t</a:t>
            </a:r>
            <a:r>
              <a:rPr lang="en-IN" sz="2400" kern="1200" dirty="0">
                <a:solidFill>
                  <a:srgbClr val="000000"/>
                </a:solidFill>
                <a:latin typeface="Arial (Body)"/>
              </a:rPr>
              <a:t> = number of potential warehouse locations</a:t>
            </a:r>
          </a:p>
          <a:p>
            <a:pPr marL="0" lvl="1" indent="0" defTabSz="457200">
              <a:spcBef>
                <a:spcPts val="1500"/>
              </a:spcBef>
              <a:spcAft>
                <a:spcPct val="0"/>
              </a:spcAft>
              <a:buNone/>
            </a:pPr>
            <a:r>
              <a:rPr lang="en-IN" sz="2400" i="1" kern="1200" dirty="0">
                <a:solidFill>
                  <a:srgbClr val="000000"/>
                </a:solidFill>
                <a:latin typeface="Arial (Body)"/>
              </a:rPr>
              <a:t>D</a:t>
            </a:r>
            <a:r>
              <a:rPr lang="en-IN" sz="2400" i="1" kern="1200" baseline="-25000" dirty="0">
                <a:solidFill>
                  <a:srgbClr val="000000"/>
                </a:solidFill>
                <a:latin typeface="Arial (Body)"/>
              </a:rPr>
              <a:t>j</a:t>
            </a:r>
            <a:r>
              <a:rPr lang="en-IN" sz="2400" kern="1200" dirty="0">
                <a:solidFill>
                  <a:srgbClr val="000000"/>
                </a:solidFill>
                <a:latin typeface="Arial (Body)"/>
              </a:rPr>
              <a:t> = annual demand from market </a:t>
            </a:r>
            <a:r>
              <a:rPr lang="en-IN" sz="2400" i="1" kern="1200" dirty="0">
                <a:solidFill>
                  <a:srgbClr val="000000"/>
                </a:solidFill>
                <a:latin typeface="Arial (Body)"/>
              </a:rPr>
              <a:t>j</a:t>
            </a:r>
          </a:p>
          <a:p>
            <a:pPr marL="0" lvl="1" indent="0" defTabSz="457200">
              <a:spcBef>
                <a:spcPts val="1500"/>
              </a:spcBef>
              <a:spcAft>
                <a:spcPct val="0"/>
              </a:spcAft>
              <a:buNone/>
            </a:pPr>
            <a:r>
              <a:rPr lang="en-IN" sz="2400" i="1" kern="1200" dirty="0">
                <a:solidFill>
                  <a:srgbClr val="000000"/>
                </a:solidFill>
                <a:latin typeface="Arial (Body)"/>
              </a:rPr>
              <a:t>K</a:t>
            </a:r>
            <a:r>
              <a:rPr lang="en-IN" sz="2400" i="1" kern="1200" baseline="-25000" dirty="0">
                <a:solidFill>
                  <a:srgbClr val="000000"/>
                </a:solidFill>
                <a:latin typeface="Arial (Body)"/>
              </a:rPr>
              <a:t>i</a:t>
            </a:r>
            <a:r>
              <a:rPr lang="en-IN" sz="2400" kern="1200" dirty="0">
                <a:solidFill>
                  <a:srgbClr val="000000"/>
                </a:solidFill>
                <a:latin typeface="Arial (Body)"/>
              </a:rPr>
              <a:t> = potential capacity of factory at location </a:t>
            </a:r>
            <a:r>
              <a:rPr lang="en-IN" sz="2400" i="1" kern="1200" dirty="0">
                <a:solidFill>
                  <a:srgbClr val="000000"/>
                </a:solidFill>
                <a:latin typeface="Arial (Body)"/>
              </a:rPr>
              <a:t>l</a:t>
            </a:r>
          </a:p>
          <a:p>
            <a:pPr marL="0" lvl="1" indent="0" defTabSz="457200">
              <a:spcBef>
                <a:spcPts val="1500"/>
              </a:spcBef>
              <a:spcAft>
                <a:spcPct val="0"/>
              </a:spcAft>
              <a:buNone/>
            </a:pPr>
            <a:r>
              <a:rPr lang="en-IN" sz="2400" i="1" kern="1200" dirty="0">
                <a:solidFill>
                  <a:srgbClr val="000000"/>
                </a:solidFill>
                <a:latin typeface="Arial (Body)"/>
              </a:rPr>
              <a:t>S</a:t>
            </a:r>
            <a:r>
              <a:rPr lang="en-IN" sz="2400" i="1" kern="1200" baseline="-25000" dirty="0">
                <a:solidFill>
                  <a:srgbClr val="000000"/>
                </a:solidFill>
                <a:latin typeface="Arial (Body)"/>
              </a:rPr>
              <a:t>h</a:t>
            </a:r>
            <a:r>
              <a:rPr lang="en-IN" sz="2400" kern="1200" dirty="0">
                <a:solidFill>
                  <a:srgbClr val="000000"/>
                </a:solidFill>
                <a:latin typeface="Arial (Body)"/>
              </a:rPr>
              <a:t> = supply capacity at supplier </a:t>
            </a:r>
            <a:r>
              <a:rPr lang="en-IN" sz="2400" i="1" kern="1200" dirty="0">
                <a:solidFill>
                  <a:srgbClr val="000000"/>
                </a:solidFill>
                <a:latin typeface="Arial (Body)"/>
              </a:rPr>
              <a:t>h</a:t>
            </a:r>
            <a:endParaRPr lang="en-US" sz="2400" i="1" kern="1200" dirty="0">
              <a:solidFill>
                <a:srgbClr val="000000"/>
              </a:solidFill>
              <a:latin typeface="Arial (Body)"/>
            </a:endParaRPr>
          </a:p>
        </p:txBody>
      </p:sp>
    </p:spTree>
    <p:extLst>
      <p:ext uri="{BB962C8B-B14F-4D97-AF65-F5344CB8AC3E}">
        <p14:creationId xmlns:p14="http://schemas.microsoft.com/office/powerpoint/2010/main" val="63989795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defTabSz="457200">
              <a:spcBef>
                <a:spcPct val="0"/>
              </a:spcBef>
              <a:buClrTx/>
            </a:pPr>
            <a:r>
              <a:rPr lang="en-US" kern="1200" dirty="0" smtClean="0">
                <a:latin typeface="Times New Roman" panose="02020603050405020304" pitchFamily="18" charset="0"/>
                <a:ea typeface="+mj-ea"/>
              </a:rPr>
              <a:t>Locating Plants and Warehouses Simultaneously </a:t>
            </a:r>
            <a:r>
              <a:rPr lang="en-US" sz="2000" b="0" kern="1200" dirty="0" smtClean="0">
                <a:latin typeface="Times New Roman" panose="02020603050405020304" pitchFamily="18" charset="0"/>
                <a:ea typeface="+mj-ea"/>
              </a:rPr>
              <a:t>(3 of 5)</a:t>
            </a:r>
            <a:endParaRPr lang="en-US" sz="2000" b="0" kern="1200" dirty="0">
              <a:latin typeface="Times New Roman" panose="02020603050405020304" pitchFamily="18" charset="0"/>
              <a:ea typeface="+mj-ea"/>
            </a:endParaRPr>
          </a:p>
        </p:txBody>
      </p:sp>
      <p:sp>
        <p:nvSpPr>
          <p:cNvPr id="3" name="Text Placeholder 2"/>
          <p:cNvSpPr>
            <a:spLocks noGrp="1"/>
          </p:cNvSpPr>
          <p:nvPr>
            <p:ph type="body" idx="1"/>
          </p:nvPr>
        </p:nvSpPr>
        <p:spPr/>
        <p:txBody>
          <a:bodyPr/>
          <a:lstStyle/>
          <a:p>
            <a:pPr marL="0" lvl="0" indent="0" defTabSz="457200">
              <a:spcAft>
                <a:spcPct val="0"/>
              </a:spcAft>
              <a:buNone/>
              <a:tabLst>
                <a:tab pos="444500" algn="r"/>
                <a:tab pos="622300" algn="l"/>
              </a:tabLst>
            </a:pPr>
            <a:r>
              <a:rPr lang="en-IN" sz="2400" i="1" kern="1200" dirty="0">
                <a:solidFill>
                  <a:srgbClr val="000000"/>
                </a:solidFill>
                <a:latin typeface="Arial (Body)"/>
                <a:ea typeface="+mn-ea"/>
                <a:cs typeface="Times New Roman"/>
              </a:rPr>
              <a:t>W</a:t>
            </a:r>
            <a:r>
              <a:rPr lang="en-IN" sz="2400" i="1" kern="1200" baseline="-25000" dirty="0">
                <a:solidFill>
                  <a:srgbClr val="000000"/>
                </a:solidFill>
                <a:latin typeface="Arial (Body)"/>
                <a:ea typeface="+mn-ea"/>
                <a:cs typeface="Times New Roman"/>
              </a:rPr>
              <a:t>e</a:t>
            </a:r>
            <a:r>
              <a:rPr lang="en-IN" sz="2400" kern="1200" dirty="0">
                <a:solidFill>
                  <a:srgbClr val="000000"/>
                </a:solidFill>
                <a:latin typeface="Arial (Body)"/>
                <a:ea typeface="+mn-ea"/>
                <a:cs typeface="Times New Roman"/>
              </a:rPr>
              <a:t> = potential warehouse capacity at location </a:t>
            </a:r>
            <a:r>
              <a:rPr lang="en-IN" sz="2400" i="1" kern="1200" dirty="0">
                <a:solidFill>
                  <a:srgbClr val="000000"/>
                </a:solidFill>
                <a:latin typeface="Arial (Body)"/>
                <a:ea typeface="+mn-ea"/>
                <a:cs typeface="Times New Roman"/>
              </a:rPr>
              <a:t>e</a:t>
            </a:r>
          </a:p>
          <a:p>
            <a:pPr marL="0" lvl="0" indent="0" defTabSz="457200">
              <a:spcAft>
                <a:spcPct val="0"/>
              </a:spcAft>
              <a:buNone/>
              <a:tabLst>
                <a:tab pos="444500" algn="r"/>
                <a:tab pos="622300" algn="l"/>
              </a:tabLst>
            </a:pPr>
            <a:r>
              <a:rPr lang="en-IN" sz="2400" i="1" kern="1200" dirty="0">
                <a:solidFill>
                  <a:srgbClr val="000000"/>
                </a:solidFill>
                <a:latin typeface="Arial (Body)"/>
                <a:ea typeface="+mn-ea"/>
                <a:cs typeface="Times New Roman"/>
              </a:rPr>
              <a:t>F</a:t>
            </a:r>
            <a:r>
              <a:rPr lang="en-IN" sz="2400" i="1" kern="1200" baseline="-25000" dirty="0">
                <a:solidFill>
                  <a:srgbClr val="000000"/>
                </a:solidFill>
                <a:latin typeface="Arial (Body)"/>
                <a:ea typeface="+mn-ea"/>
                <a:cs typeface="Times New Roman"/>
              </a:rPr>
              <a:t>i</a:t>
            </a:r>
            <a:r>
              <a:rPr lang="en-IN" sz="2400" kern="1200" dirty="0">
                <a:solidFill>
                  <a:srgbClr val="000000"/>
                </a:solidFill>
                <a:latin typeface="Arial (Body)"/>
                <a:ea typeface="+mn-ea"/>
                <a:cs typeface="Times New Roman"/>
              </a:rPr>
              <a:t> = fixed cost of locating plant at location </a:t>
            </a:r>
            <a:r>
              <a:rPr lang="en-IN" sz="2400" i="1" kern="1200" dirty="0">
                <a:solidFill>
                  <a:srgbClr val="000000"/>
                </a:solidFill>
                <a:latin typeface="Arial (Body)"/>
                <a:ea typeface="+mn-ea"/>
                <a:cs typeface="Times New Roman"/>
              </a:rPr>
              <a:t>l</a:t>
            </a:r>
          </a:p>
          <a:p>
            <a:pPr marL="0" lvl="0" indent="0" defTabSz="457200">
              <a:spcAft>
                <a:spcPct val="0"/>
              </a:spcAft>
              <a:buNone/>
              <a:tabLst>
                <a:tab pos="444500" algn="r"/>
                <a:tab pos="622300" algn="l"/>
              </a:tabLst>
            </a:pPr>
            <a:r>
              <a:rPr lang="en-IN" sz="2400" i="1" kern="1200" dirty="0">
                <a:solidFill>
                  <a:srgbClr val="000000"/>
                </a:solidFill>
                <a:latin typeface="Arial (Body)"/>
                <a:ea typeface="+mn-ea"/>
                <a:cs typeface="Times New Roman"/>
              </a:rPr>
              <a:t>f</a:t>
            </a:r>
            <a:r>
              <a:rPr lang="en-IN" sz="2400" i="1" kern="1200" baseline="-25000" dirty="0">
                <a:solidFill>
                  <a:srgbClr val="000000"/>
                </a:solidFill>
                <a:latin typeface="Arial (Body)"/>
                <a:ea typeface="+mn-ea"/>
                <a:cs typeface="Times New Roman"/>
              </a:rPr>
              <a:t>e</a:t>
            </a:r>
            <a:r>
              <a:rPr lang="en-IN" sz="2400" kern="1200" dirty="0">
                <a:solidFill>
                  <a:srgbClr val="000000"/>
                </a:solidFill>
                <a:latin typeface="Arial (Body)"/>
                <a:ea typeface="+mn-ea"/>
                <a:cs typeface="Times New Roman"/>
              </a:rPr>
              <a:t> = fixed cost of locating a warehouse at location </a:t>
            </a:r>
            <a:r>
              <a:rPr lang="en-IN" sz="2400" i="1" kern="1200" dirty="0">
                <a:solidFill>
                  <a:srgbClr val="000000"/>
                </a:solidFill>
                <a:latin typeface="Arial (Body)"/>
                <a:ea typeface="+mn-ea"/>
                <a:cs typeface="Times New Roman"/>
              </a:rPr>
              <a:t>e</a:t>
            </a:r>
          </a:p>
          <a:p>
            <a:pPr marL="0" lvl="0" indent="0" defTabSz="457200">
              <a:spcAft>
                <a:spcPct val="0"/>
              </a:spcAft>
              <a:buNone/>
              <a:tabLst>
                <a:tab pos="444500" algn="r"/>
                <a:tab pos="622300" algn="l"/>
              </a:tabLst>
            </a:pPr>
            <a:r>
              <a:rPr lang="en-IN" sz="2400" i="1" kern="1200" dirty="0">
                <a:solidFill>
                  <a:srgbClr val="000000"/>
                </a:solidFill>
                <a:latin typeface="Arial (Body)"/>
                <a:ea typeface="+mn-ea"/>
                <a:cs typeface="Times New Roman"/>
              </a:rPr>
              <a:t>c</a:t>
            </a:r>
            <a:r>
              <a:rPr lang="en-IN" sz="2400" i="1" kern="1200" baseline="-25000" dirty="0">
                <a:solidFill>
                  <a:srgbClr val="000000"/>
                </a:solidFill>
                <a:latin typeface="Arial (Body)"/>
                <a:ea typeface="+mn-ea"/>
                <a:cs typeface="Times New Roman"/>
              </a:rPr>
              <a:t>hi</a:t>
            </a:r>
            <a:r>
              <a:rPr lang="en-IN" sz="2400" kern="1200" dirty="0">
                <a:solidFill>
                  <a:srgbClr val="000000"/>
                </a:solidFill>
                <a:latin typeface="Arial (Body)"/>
                <a:ea typeface="+mn-ea"/>
                <a:cs typeface="Times New Roman"/>
              </a:rPr>
              <a:t> = cost of shipping one unit from supply source </a:t>
            </a:r>
            <a:r>
              <a:rPr lang="en-IN" sz="2400" i="1" kern="1200" dirty="0">
                <a:solidFill>
                  <a:srgbClr val="000000"/>
                </a:solidFill>
                <a:latin typeface="Arial (Body)"/>
                <a:ea typeface="+mn-ea"/>
                <a:cs typeface="Times New Roman"/>
              </a:rPr>
              <a:t>h</a:t>
            </a:r>
            <a:r>
              <a:rPr lang="en-IN" sz="2400" kern="1200" dirty="0">
                <a:solidFill>
                  <a:srgbClr val="000000"/>
                </a:solidFill>
                <a:latin typeface="Arial (Body)"/>
                <a:ea typeface="+mn-ea"/>
                <a:cs typeface="Times New Roman"/>
              </a:rPr>
              <a:t> to factory </a:t>
            </a:r>
            <a:r>
              <a:rPr lang="en-IN" sz="2400" i="1" kern="1200" dirty="0">
                <a:solidFill>
                  <a:srgbClr val="000000"/>
                </a:solidFill>
                <a:latin typeface="Arial (Body)"/>
                <a:ea typeface="+mn-ea"/>
                <a:cs typeface="Times New Roman"/>
              </a:rPr>
              <a:t>l</a:t>
            </a:r>
          </a:p>
          <a:p>
            <a:pPr marL="0" lvl="0" indent="0" defTabSz="457200">
              <a:spcAft>
                <a:spcPct val="0"/>
              </a:spcAft>
              <a:buNone/>
              <a:tabLst>
                <a:tab pos="444500" algn="r"/>
                <a:tab pos="622300" algn="l"/>
              </a:tabLst>
            </a:pPr>
            <a:r>
              <a:rPr lang="en-IN" sz="2400" i="1" kern="1200" dirty="0">
                <a:solidFill>
                  <a:srgbClr val="000000"/>
                </a:solidFill>
                <a:latin typeface="Arial (Body)"/>
                <a:ea typeface="+mn-ea"/>
                <a:cs typeface="Times New Roman"/>
              </a:rPr>
              <a:t>c</a:t>
            </a:r>
            <a:r>
              <a:rPr lang="en-IN" sz="2400" i="1" kern="1200" baseline="-25000" dirty="0">
                <a:solidFill>
                  <a:srgbClr val="000000"/>
                </a:solidFill>
                <a:latin typeface="Arial (Body)"/>
                <a:ea typeface="+mn-ea"/>
                <a:cs typeface="Times New Roman"/>
              </a:rPr>
              <a:t>ie</a:t>
            </a:r>
            <a:r>
              <a:rPr lang="en-IN" sz="2400" kern="1200" dirty="0">
                <a:solidFill>
                  <a:srgbClr val="000000"/>
                </a:solidFill>
                <a:latin typeface="Arial (Body)"/>
                <a:ea typeface="+mn-ea"/>
                <a:cs typeface="Times New Roman"/>
              </a:rPr>
              <a:t> = cost of producing and shipping one unit from factory </a:t>
            </a:r>
            <a:r>
              <a:rPr lang="en-IN" sz="2400" i="1" kern="1200" dirty="0">
                <a:solidFill>
                  <a:srgbClr val="000000"/>
                </a:solidFill>
                <a:latin typeface="Arial (Body)"/>
                <a:ea typeface="+mn-ea"/>
                <a:cs typeface="Times New Roman"/>
              </a:rPr>
              <a:t>l</a:t>
            </a:r>
            <a:r>
              <a:rPr lang="en-IN" sz="2400" kern="1200" dirty="0">
                <a:solidFill>
                  <a:srgbClr val="000000"/>
                </a:solidFill>
                <a:latin typeface="Arial (Body)"/>
                <a:ea typeface="+mn-ea"/>
                <a:cs typeface="Times New Roman"/>
              </a:rPr>
              <a:t> to warehouse </a:t>
            </a:r>
            <a:r>
              <a:rPr lang="en-IN" sz="2400" i="1" kern="1200" dirty="0">
                <a:solidFill>
                  <a:srgbClr val="000000"/>
                </a:solidFill>
                <a:latin typeface="Arial (Body)"/>
                <a:ea typeface="+mn-ea"/>
                <a:cs typeface="Times New Roman"/>
              </a:rPr>
              <a:t>e</a:t>
            </a:r>
          </a:p>
          <a:p>
            <a:pPr marL="0" lvl="0" indent="0" defTabSz="457200">
              <a:spcAft>
                <a:spcPct val="0"/>
              </a:spcAft>
              <a:buNone/>
              <a:tabLst>
                <a:tab pos="444500" algn="r"/>
                <a:tab pos="622300" algn="l"/>
              </a:tabLst>
            </a:pPr>
            <a:r>
              <a:rPr lang="en-IN" sz="2400" i="1" kern="1200" dirty="0">
                <a:solidFill>
                  <a:srgbClr val="000000"/>
                </a:solidFill>
                <a:latin typeface="Arial (Body)"/>
                <a:ea typeface="+mn-ea"/>
                <a:cs typeface="Times New Roman"/>
              </a:rPr>
              <a:t>c</a:t>
            </a:r>
            <a:r>
              <a:rPr lang="en-IN" sz="2400" i="1" kern="1200" baseline="-25000" dirty="0">
                <a:solidFill>
                  <a:srgbClr val="000000"/>
                </a:solidFill>
                <a:latin typeface="Arial (Body)"/>
                <a:ea typeface="+mn-ea"/>
                <a:cs typeface="Times New Roman"/>
              </a:rPr>
              <a:t>ej</a:t>
            </a:r>
            <a:r>
              <a:rPr lang="en-IN" sz="2400" kern="1200" dirty="0">
                <a:solidFill>
                  <a:srgbClr val="000000"/>
                </a:solidFill>
                <a:latin typeface="Arial (Body)"/>
                <a:ea typeface="+mn-ea"/>
                <a:cs typeface="Times New Roman"/>
              </a:rPr>
              <a:t> = cost of shipping one unit from warehouse </a:t>
            </a:r>
            <a:r>
              <a:rPr lang="en-IN" sz="2400" i="1" kern="1200" dirty="0">
                <a:solidFill>
                  <a:srgbClr val="000000"/>
                </a:solidFill>
                <a:latin typeface="Arial (Body)"/>
                <a:ea typeface="+mn-ea"/>
                <a:cs typeface="Times New Roman"/>
              </a:rPr>
              <a:t>e</a:t>
            </a:r>
            <a:r>
              <a:rPr lang="en-IN" sz="2400" kern="1200" dirty="0">
                <a:solidFill>
                  <a:srgbClr val="000000"/>
                </a:solidFill>
                <a:latin typeface="Arial (Body)"/>
                <a:ea typeface="+mn-ea"/>
                <a:cs typeface="Times New Roman"/>
              </a:rPr>
              <a:t> to market </a:t>
            </a:r>
            <a:r>
              <a:rPr lang="en-IN" sz="2400" i="1" kern="1200" dirty="0">
                <a:solidFill>
                  <a:srgbClr val="000000"/>
                </a:solidFill>
                <a:latin typeface="Arial (Body)"/>
                <a:ea typeface="+mn-ea"/>
                <a:cs typeface="Times New Roman"/>
              </a:rPr>
              <a:t>j</a:t>
            </a:r>
            <a:endParaRPr lang="en-US" sz="2400" i="1" kern="1200" dirty="0">
              <a:solidFill>
                <a:srgbClr val="000000"/>
              </a:solidFill>
              <a:latin typeface="Arial (Body)"/>
              <a:ea typeface="+mn-ea"/>
              <a:cs typeface="Times New Roman"/>
            </a:endParaRPr>
          </a:p>
        </p:txBody>
      </p:sp>
    </p:spTree>
    <p:extLst>
      <p:ext uri="{BB962C8B-B14F-4D97-AF65-F5344CB8AC3E}">
        <p14:creationId xmlns:p14="http://schemas.microsoft.com/office/powerpoint/2010/main" val="52935734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The Role of Network Design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Revisit design decisions after market changes, mergers, or factor cost changes</a:t>
            </a:r>
          </a:p>
        </p:txBody>
      </p:sp>
    </p:spTree>
    <p:extLst>
      <p:ext uri="{BB962C8B-B14F-4D97-AF65-F5344CB8AC3E}">
        <p14:creationId xmlns:p14="http://schemas.microsoft.com/office/powerpoint/2010/main" val="38861756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Locating Plants and Warehouses Simultaneously </a:t>
            </a:r>
            <a:r>
              <a:rPr lang="en-US" sz="2000" b="0" kern="1200" dirty="0" smtClean="0">
                <a:latin typeface="Times New Roman" panose="02020603050405020304" pitchFamily="18" charset="0"/>
                <a:ea typeface="+mj-ea"/>
                <a:cs typeface="+mj-cs"/>
              </a:rPr>
              <a:t>(4 of 5)</a:t>
            </a:r>
            <a:endParaRPr lang="en-US" sz="2000" b="0" kern="1200" dirty="0">
              <a:latin typeface="Times New Roman" panose="02020603050405020304" pitchFamily="18" charset="0"/>
              <a:ea typeface="+mj-ea"/>
              <a:cs typeface="+mj-cs"/>
            </a:endParaRPr>
          </a:p>
        </p:txBody>
      </p:sp>
      <p:sp>
        <p:nvSpPr>
          <p:cNvPr id="3" name="Content Placeholder 2"/>
          <p:cNvSpPr>
            <a:spLocks noGrp="1"/>
          </p:cNvSpPr>
          <p:nvPr>
            <p:ph idx="1"/>
          </p:nvPr>
        </p:nvSpPr>
        <p:spPr>
          <a:xfrm>
            <a:off x="457200" y="1600200"/>
            <a:ext cx="8229600" cy="523190"/>
          </a:xfrm>
        </p:spPr>
        <p:txBody>
          <a:bodyPr wrap="square" lIns="91425" tIns="91425" rIns="91425" bIns="91425">
            <a:spAutoFit/>
          </a:bodyPr>
          <a:lstStyle/>
          <a:p>
            <a:pPr marL="255600" lvl="1" indent="-255600" defTabSz="457200">
              <a:spcBef>
                <a:spcPts val="1500"/>
              </a:spcBef>
              <a:spcAft>
                <a:spcPct val="0"/>
              </a:spcAft>
              <a:buFont typeface="Arial" panose="020B0604020202020204" pitchFamily="34" charset="0"/>
              <a:buChar char="•"/>
            </a:pPr>
            <a:r>
              <a:rPr lang="en-US" sz="2200" kern="1200" dirty="0">
                <a:solidFill>
                  <a:srgbClr val="000000"/>
                </a:solidFill>
                <a:latin typeface="+mn-lt"/>
                <a:ea typeface="+mn-ea"/>
                <a:cs typeface="+mn-cs"/>
              </a:rPr>
              <a:t>Decision </a:t>
            </a:r>
            <a:r>
              <a:rPr lang="en-US" sz="2200" kern="1200" dirty="0" smtClean="0">
                <a:solidFill>
                  <a:srgbClr val="000000"/>
                </a:solidFill>
                <a:latin typeface="+mn-lt"/>
                <a:ea typeface="+mn-ea"/>
                <a:cs typeface="+mn-cs"/>
              </a:rPr>
              <a:t>variables</a:t>
            </a:r>
          </a:p>
        </p:txBody>
      </p:sp>
      <p:sp>
        <p:nvSpPr>
          <p:cNvPr id="4" name="Text Placeholder 3"/>
          <p:cNvSpPr>
            <a:spLocks noGrp="1"/>
          </p:cNvSpPr>
          <p:nvPr>
            <p:ph idx="13"/>
          </p:nvPr>
        </p:nvSpPr>
        <p:spPr>
          <a:xfrm>
            <a:off x="473720" y="2181726"/>
            <a:ext cx="8229600" cy="2277979"/>
          </a:xfrm>
        </p:spPr>
        <p:txBody>
          <a:bodyPr/>
          <a:lstStyle/>
          <a:p>
            <a:pPr marL="261938" indent="0">
              <a:spcAft>
                <a:spcPts val="300"/>
              </a:spcAft>
              <a:buNone/>
              <a:tabLst>
                <a:tab pos="444500" algn="r"/>
                <a:tab pos="622300" algn="l"/>
                <a:tab pos="812800" algn="l"/>
              </a:tabLst>
            </a:pPr>
            <a:r>
              <a:rPr lang="en-US" sz="2200" i="1" dirty="0" smtClean="0">
                <a:latin typeface="+mn-lt"/>
                <a:cs typeface="Times New Roman"/>
              </a:rPr>
              <a:t>y</a:t>
            </a:r>
            <a:r>
              <a:rPr lang="en-US" sz="2200" i="1" baseline="-25000" dirty="0" smtClean="0">
                <a:latin typeface="+mn-lt"/>
                <a:cs typeface="Times New Roman"/>
              </a:rPr>
              <a:t>i</a:t>
            </a:r>
            <a:r>
              <a:rPr lang="en-US" sz="2200" dirty="0" smtClean="0">
                <a:latin typeface="+mn-lt"/>
              </a:rPr>
              <a:t> = 1 if factory is located at location </a:t>
            </a:r>
            <a:r>
              <a:rPr lang="en-US" sz="2200" i="1" dirty="0" smtClean="0">
                <a:latin typeface="+mn-lt"/>
                <a:cs typeface="Times New Roman"/>
              </a:rPr>
              <a:t>i</a:t>
            </a:r>
            <a:r>
              <a:rPr lang="en-US" sz="2200" dirty="0" smtClean="0">
                <a:latin typeface="+mn-lt"/>
              </a:rPr>
              <a:t>, 0 otherwise</a:t>
            </a:r>
          </a:p>
          <a:p>
            <a:pPr marL="261938" indent="0">
              <a:spcBef>
                <a:spcPts val="600"/>
              </a:spcBef>
              <a:spcAft>
                <a:spcPts val="300"/>
              </a:spcAft>
              <a:buNone/>
              <a:tabLst>
                <a:tab pos="444500" algn="r"/>
                <a:tab pos="622300" algn="l"/>
                <a:tab pos="812800" algn="l"/>
              </a:tabLst>
            </a:pPr>
            <a:r>
              <a:rPr lang="en-US" sz="2200" dirty="0" smtClean="0">
                <a:latin typeface="+mn-lt"/>
              </a:rPr>
              <a:t>	</a:t>
            </a:r>
            <a:r>
              <a:rPr lang="en-US" sz="2200" i="1" dirty="0" smtClean="0">
                <a:latin typeface="+mn-lt"/>
                <a:cs typeface="Times New Roman"/>
              </a:rPr>
              <a:t>y</a:t>
            </a:r>
            <a:r>
              <a:rPr lang="en-US" sz="2200" i="1" baseline="-25000" dirty="0" smtClean="0">
                <a:latin typeface="+mn-lt"/>
                <a:cs typeface="Times New Roman"/>
              </a:rPr>
              <a:t>e</a:t>
            </a:r>
            <a:r>
              <a:rPr lang="en-US" sz="2200" dirty="0" smtClean="0">
                <a:latin typeface="+mn-lt"/>
              </a:rPr>
              <a:t> = 1 if factory is located at location </a:t>
            </a:r>
            <a:r>
              <a:rPr lang="en-US" sz="2200" i="1" dirty="0" smtClean="0">
                <a:latin typeface="+mn-lt"/>
                <a:cs typeface="Times New Roman"/>
              </a:rPr>
              <a:t>e</a:t>
            </a:r>
            <a:r>
              <a:rPr lang="en-US" sz="2200" dirty="0" smtClean="0">
                <a:latin typeface="+mn-lt"/>
              </a:rPr>
              <a:t>, 0 otherwise</a:t>
            </a:r>
          </a:p>
          <a:p>
            <a:pPr marL="261938" indent="0">
              <a:spcBef>
                <a:spcPts val="600"/>
              </a:spcBef>
              <a:spcAft>
                <a:spcPts val="300"/>
              </a:spcAft>
              <a:buNone/>
              <a:tabLst>
                <a:tab pos="444500" algn="r"/>
                <a:tab pos="622300" algn="l"/>
                <a:tab pos="812800" algn="l"/>
              </a:tabLst>
            </a:pPr>
            <a:r>
              <a:rPr lang="en-US" sz="2200" dirty="0" smtClean="0">
                <a:latin typeface="+mn-lt"/>
              </a:rPr>
              <a:t>	</a:t>
            </a:r>
            <a:r>
              <a:rPr lang="en-US" sz="2200" i="1" dirty="0" smtClean="0">
                <a:latin typeface="+mn-lt"/>
                <a:cs typeface="Times New Roman"/>
              </a:rPr>
              <a:t>x</a:t>
            </a:r>
            <a:r>
              <a:rPr lang="en-US" sz="2200" i="1" baseline="-25000" dirty="0" smtClean="0">
                <a:latin typeface="+mn-lt"/>
                <a:cs typeface="Times New Roman"/>
              </a:rPr>
              <a:t>ej</a:t>
            </a:r>
            <a:r>
              <a:rPr lang="en-US" sz="2200" dirty="0" smtClean="0">
                <a:latin typeface="+mn-lt"/>
              </a:rPr>
              <a:t> = quantity shipped from warehouse </a:t>
            </a:r>
            <a:r>
              <a:rPr lang="en-US" sz="2200" i="1" dirty="0" smtClean="0">
                <a:latin typeface="+mn-lt"/>
                <a:cs typeface="Times New Roman"/>
              </a:rPr>
              <a:t>e</a:t>
            </a:r>
            <a:r>
              <a:rPr lang="en-US" sz="2200" dirty="0" smtClean="0">
                <a:latin typeface="+mn-lt"/>
              </a:rPr>
              <a:t> to market </a:t>
            </a:r>
            <a:r>
              <a:rPr lang="en-US" sz="2200" i="1" dirty="0" smtClean="0">
                <a:latin typeface="+mn-lt"/>
                <a:cs typeface="Times New Roman"/>
              </a:rPr>
              <a:t>j</a:t>
            </a:r>
          </a:p>
          <a:p>
            <a:pPr marL="261938" indent="0">
              <a:spcBef>
                <a:spcPts val="600"/>
              </a:spcBef>
              <a:spcAft>
                <a:spcPts val="300"/>
              </a:spcAft>
              <a:buNone/>
              <a:tabLst>
                <a:tab pos="444500" algn="r"/>
                <a:tab pos="622300" algn="l"/>
                <a:tab pos="812800" algn="l"/>
              </a:tabLst>
            </a:pPr>
            <a:r>
              <a:rPr lang="en-US" sz="2200" dirty="0" smtClean="0">
                <a:latin typeface="+mn-lt"/>
              </a:rPr>
              <a:t>	</a:t>
            </a:r>
            <a:r>
              <a:rPr lang="en-US" sz="2200" i="1" dirty="0" smtClean="0">
                <a:latin typeface="+mn-lt"/>
                <a:cs typeface="Times New Roman"/>
              </a:rPr>
              <a:t>x</a:t>
            </a:r>
            <a:r>
              <a:rPr lang="en-US" sz="2200" i="1" baseline="-25000" dirty="0" smtClean="0">
                <a:latin typeface="+mn-lt"/>
                <a:cs typeface="Times New Roman"/>
              </a:rPr>
              <a:t>ie</a:t>
            </a:r>
            <a:r>
              <a:rPr lang="en-US" sz="2200" dirty="0" smtClean="0">
                <a:latin typeface="+mn-lt"/>
              </a:rPr>
              <a:t> = quantity shipped from factory at location </a:t>
            </a:r>
            <a:r>
              <a:rPr lang="en-US" sz="2200" i="1" dirty="0" smtClean="0">
                <a:latin typeface="+mn-lt"/>
                <a:cs typeface="Times New Roman"/>
              </a:rPr>
              <a:t>i</a:t>
            </a:r>
            <a:r>
              <a:rPr lang="en-US" sz="2200" dirty="0" smtClean="0">
                <a:latin typeface="+mn-lt"/>
              </a:rPr>
              <a:t> to warehouse </a:t>
            </a:r>
            <a:r>
              <a:rPr lang="en-US" sz="2200" i="1" dirty="0" smtClean="0">
                <a:latin typeface="+mn-lt"/>
                <a:cs typeface="Times New Roman"/>
              </a:rPr>
              <a:t>e</a:t>
            </a:r>
          </a:p>
          <a:p>
            <a:pPr marL="261938" indent="0">
              <a:spcBef>
                <a:spcPts val="600"/>
              </a:spcBef>
              <a:spcAft>
                <a:spcPts val="300"/>
              </a:spcAft>
              <a:buNone/>
              <a:tabLst>
                <a:tab pos="444500" algn="r"/>
                <a:tab pos="622300" algn="l"/>
                <a:tab pos="812800" algn="l"/>
              </a:tabLst>
            </a:pPr>
            <a:r>
              <a:rPr lang="en-US" sz="2200" dirty="0" smtClean="0">
                <a:latin typeface="+mn-lt"/>
              </a:rPr>
              <a:t>	</a:t>
            </a:r>
            <a:r>
              <a:rPr lang="en-US" sz="2200" i="1" dirty="0" smtClean="0">
                <a:latin typeface="+mn-lt"/>
                <a:cs typeface="Times New Roman"/>
              </a:rPr>
              <a:t>x</a:t>
            </a:r>
            <a:r>
              <a:rPr lang="en-US" sz="2200" i="1" baseline="-25000" dirty="0" smtClean="0">
                <a:latin typeface="+mn-lt"/>
                <a:cs typeface="Times New Roman"/>
              </a:rPr>
              <a:t>hi</a:t>
            </a:r>
            <a:r>
              <a:rPr lang="en-US" sz="2200" dirty="0" smtClean="0">
                <a:latin typeface="+mn-lt"/>
              </a:rPr>
              <a:t> = quantity shipped from supplier </a:t>
            </a:r>
            <a:r>
              <a:rPr lang="en-US" sz="2200" i="1" dirty="0" smtClean="0">
                <a:latin typeface="+mn-lt"/>
                <a:cs typeface="Times New Roman"/>
              </a:rPr>
              <a:t>h</a:t>
            </a:r>
            <a:r>
              <a:rPr lang="en-US" sz="2200" dirty="0" smtClean="0">
                <a:latin typeface="+mn-lt"/>
              </a:rPr>
              <a:t> to factory at location </a:t>
            </a:r>
            <a:r>
              <a:rPr lang="en-US" sz="2200" i="1" dirty="0" smtClean="0">
                <a:latin typeface="+mn-lt"/>
                <a:cs typeface="Times New Roman"/>
              </a:rPr>
              <a:t>i</a:t>
            </a:r>
            <a:endParaRPr lang="en-US" sz="2200" kern="1200" dirty="0" smtClean="0">
              <a:solidFill>
                <a:srgbClr val="000000"/>
              </a:solidFill>
              <a:latin typeface="+mn-lt"/>
            </a:endParaRPr>
          </a:p>
        </p:txBody>
      </p:sp>
      <p:sp>
        <p:nvSpPr>
          <p:cNvPr id="5" name="Content Placeholder 4"/>
          <p:cNvSpPr>
            <a:spLocks noGrp="1"/>
          </p:cNvSpPr>
          <p:nvPr>
            <p:ph idx="14"/>
          </p:nvPr>
        </p:nvSpPr>
        <p:spPr>
          <a:xfrm>
            <a:off x="473720" y="4547370"/>
            <a:ext cx="8229600" cy="385934"/>
          </a:xfrm>
        </p:spPr>
        <p:txBody>
          <a:bodyPr/>
          <a:lstStyle/>
          <a:p>
            <a:pPr indent="-255600"/>
            <a:r>
              <a:rPr lang="en-US" sz="2200" kern="1200" dirty="0">
                <a:solidFill>
                  <a:srgbClr val="000000"/>
                </a:solidFill>
                <a:latin typeface="+mn-lt"/>
              </a:rPr>
              <a:t>Objective function</a:t>
            </a:r>
            <a:endParaRPr lang="en-US" sz="2200" dirty="0">
              <a:latin typeface="+mn-lt"/>
            </a:endParaRPr>
          </a:p>
        </p:txBody>
      </p:sp>
      <p:graphicFrame>
        <p:nvGraphicFramePr>
          <p:cNvPr id="6" name="Object 5" descr="The minimum sum of F sub i, y sub i, from i = 1 to n, + the sum of f sub e, y sub e, from e = 1 to t, + the sum from h = 1 to l of the sum of c sub h i, x sub h i, from i = 1 to n, + the sum from i = 1 to n of the sum of c sub i e, x sub i e, from e = 1 to t, + the sum from e = 1 to t of the sum of c sub e j, x sub e j, from j = 1 to m."/>
          <p:cNvGraphicFramePr>
            <a:graphicFrameLocks noChangeAspect="1"/>
          </p:cNvGraphicFramePr>
          <p:nvPr>
            <p:extLst>
              <p:ext uri="{D42A27DB-BD31-4B8C-83A1-F6EECF244321}">
                <p14:modId xmlns:p14="http://schemas.microsoft.com/office/powerpoint/2010/main" val="1992777917"/>
              </p:ext>
            </p:extLst>
          </p:nvPr>
        </p:nvGraphicFramePr>
        <p:xfrm>
          <a:off x="825500" y="5197475"/>
          <a:ext cx="7493000" cy="825500"/>
        </p:xfrm>
        <a:graphic>
          <a:graphicData uri="http://schemas.openxmlformats.org/presentationml/2006/ole">
            <mc:AlternateContent xmlns:mc="http://schemas.openxmlformats.org/markup-compatibility/2006">
              <mc:Choice xmlns:v="urn:schemas-microsoft-com:vml" Requires="v">
                <p:oleObj spid="_x0000_s10567" name="Equation" r:id="rId3" imgW="7492680" imgH="825480" progId="Equation.DSMT4">
                  <p:embed/>
                </p:oleObj>
              </mc:Choice>
              <mc:Fallback>
                <p:oleObj name="Equation" r:id="rId3" imgW="7492680" imgH="825480" progId="Equation.DSMT4">
                  <p:embed/>
                  <p:pic>
                    <p:nvPicPr>
                      <p:cNvPr id="6" name="Object 5"/>
                      <p:cNvPicPr/>
                      <p:nvPr/>
                    </p:nvPicPr>
                    <p:blipFill>
                      <a:blip r:embed="rId4"/>
                      <a:stretch>
                        <a:fillRect/>
                      </a:stretch>
                    </p:blipFill>
                    <p:spPr>
                      <a:xfrm>
                        <a:off x="825500" y="5197475"/>
                        <a:ext cx="7493000" cy="825500"/>
                      </a:xfrm>
                      <a:prstGeom prst="rect">
                        <a:avLst/>
                      </a:prstGeom>
                    </p:spPr>
                  </p:pic>
                </p:oleObj>
              </mc:Fallback>
            </mc:AlternateContent>
          </a:graphicData>
        </a:graphic>
      </p:graphicFrame>
    </p:spTree>
    <p:extLst>
      <p:ext uri="{BB962C8B-B14F-4D97-AF65-F5344CB8AC3E}">
        <p14:creationId xmlns:p14="http://schemas.microsoft.com/office/powerpoint/2010/main" val="301448034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Locating Plants and Warehouses Simultaneously </a:t>
            </a:r>
            <a:r>
              <a:rPr lang="en-US" sz="2000" b="0" kern="1200" dirty="0" smtClean="0">
                <a:latin typeface="Times New Roman" panose="02020603050405020304" pitchFamily="18" charset="0"/>
                <a:ea typeface="+mj-ea"/>
                <a:cs typeface="+mj-cs"/>
              </a:rPr>
              <a:t>(5 of 5)</a:t>
            </a:r>
            <a:endParaRPr lang="en-US" sz="2000" b="0" kern="1200" dirty="0">
              <a:latin typeface="Times New Roman" panose="02020603050405020304" pitchFamily="18" charset="0"/>
              <a:ea typeface="+mj-ea"/>
              <a:cs typeface="+mj-cs"/>
            </a:endParaRPr>
          </a:p>
        </p:txBody>
      </p:sp>
      <p:sp>
        <p:nvSpPr>
          <p:cNvPr id="3" name="Content Placeholder 2"/>
          <p:cNvSpPr>
            <a:spLocks noGrp="1"/>
          </p:cNvSpPr>
          <p:nvPr>
            <p:ph type="body" idx="1"/>
          </p:nvPr>
        </p:nvSpPr>
        <p:spPr>
          <a:xfrm>
            <a:off x="457200" y="1600200"/>
            <a:ext cx="8229600" cy="553968"/>
          </a:xfrm>
        </p:spPr>
        <p:txBody>
          <a:bodyPr wrap="square" lIns="91425" tIns="91425" rIns="91425" bIns="91425">
            <a:spAutoFit/>
          </a:bodyPr>
          <a:lstStyle/>
          <a:p>
            <a:pPr marL="255600" lvl="1" indent="-255600" defTabSz="457200">
              <a:spcBef>
                <a:spcPts val="1500"/>
              </a:spcBef>
              <a:spcAft>
                <a:spcPct val="0"/>
              </a:spcAft>
              <a:buFont typeface="Arial" panose="020B0604020202020204" pitchFamily="34" charset="0"/>
              <a:buChar char="•"/>
            </a:pPr>
            <a:r>
              <a:rPr lang="en-US" sz="2400" kern="1200" dirty="0">
                <a:solidFill>
                  <a:srgbClr val="000000"/>
                </a:solidFill>
                <a:latin typeface="Arial (Body)"/>
                <a:ea typeface="+mn-ea"/>
                <a:cs typeface="+mn-cs"/>
              </a:rPr>
              <a:t>Constraint </a:t>
            </a:r>
            <a:r>
              <a:rPr lang="en-US" sz="2400" kern="1200" dirty="0" smtClean="0">
                <a:solidFill>
                  <a:srgbClr val="000000"/>
                </a:solidFill>
                <a:latin typeface="Arial (Body)"/>
                <a:ea typeface="+mn-ea"/>
                <a:cs typeface="+mn-cs"/>
              </a:rPr>
              <a:t>equations</a:t>
            </a:r>
            <a:endParaRPr lang="en-US" sz="2400" kern="1200" dirty="0">
              <a:solidFill>
                <a:srgbClr val="000000"/>
              </a:solidFill>
              <a:latin typeface="Arial (Body)"/>
              <a:ea typeface="+mn-ea"/>
              <a:cs typeface="+mn-cs"/>
            </a:endParaRPr>
          </a:p>
        </p:txBody>
      </p:sp>
      <p:graphicFrame>
        <p:nvGraphicFramePr>
          <p:cNvPr id="6" name="Object 5" descr="The sum of x sub h i, from i = 1 to n, is less than or equal to S sub h, for h = 1 dot dot dot l&#10;The sum of x sub h i, from h = 1 to l, minus the sum of x sub i e, from e = 1 to t, is greater than or equal to 0, for i = 1 dot dot dot n &#10;The sum of x sub i e, from e = 1 to t, is less than or equal to K sub i, y sub i, for i = 1 dot dot dot n &#10;The sum of x sub i e, from i = 1 to n, minus the sum of x sub e j, from j = 1 to m, is less than or equal to 0, for e = 1 dot dot dot t"/>
          <p:cNvGraphicFramePr>
            <a:graphicFrameLocks noChangeAspect="1"/>
          </p:cNvGraphicFramePr>
          <p:nvPr>
            <p:extLst>
              <p:ext uri="{D42A27DB-BD31-4B8C-83A1-F6EECF244321}">
                <p14:modId xmlns:p14="http://schemas.microsoft.com/office/powerpoint/2010/main" val="23520737"/>
              </p:ext>
            </p:extLst>
          </p:nvPr>
        </p:nvGraphicFramePr>
        <p:xfrm>
          <a:off x="773227" y="2396823"/>
          <a:ext cx="3889146" cy="3194654"/>
        </p:xfrm>
        <a:graphic>
          <a:graphicData uri="http://schemas.openxmlformats.org/presentationml/2006/ole">
            <mc:AlternateContent xmlns:mc="http://schemas.openxmlformats.org/markup-compatibility/2006">
              <mc:Choice xmlns:v="urn:schemas-microsoft-com:vml" Requires="v">
                <p:oleObj spid="_x0000_s11916" name="Equation" r:id="rId3" imgW="3555720" imgH="2920680" progId="Equation.DSMT4">
                  <p:embed/>
                </p:oleObj>
              </mc:Choice>
              <mc:Fallback>
                <p:oleObj name="Equation" r:id="rId3" imgW="3555720" imgH="2920680" progId="Equation.DSMT4">
                  <p:embed/>
                  <p:pic>
                    <p:nvPicPr>
                      <p:cNvPr id="3" name="Object 2"/>
                      <p:cNvPicPr/>
                      <p:nvPr/>
                    </p:nvPicPr>
                    <p:blipFill>
                      <a:blip r:embed="rId4"/>
                      <a:stretch>
                        <a:fillRect/>
                      </a:stretch>
                    </p:blipFill>
                    <p:spPr>
                      <a:xfrm>
                        <a:off x="773227" y="2396823"/>
                        <a:ext cx="3889146" cy="3194654"/>
                      </a:xfrm>
                      <a:prstGeom prst="rect">
                        <a:avLst/>
                      </a:prstGeom>
                    </p:spPr>
                  </p:pic>
                </p:oleObj>
              </mc:Fallback>
            </mc:AlternateContent>
          </a:graphicData>
        </a:graphic>
      </p:graphicFrame>
      <p:graphicFrame>
        <p:nvGraphicFramePr>
          <p:cNvPr id="7" name="Object 6" descr="The sum of x sub e j, from j = 1 to m, is less than or equal to W sub e, y sub e, for e = 1 dot dot dot t &#10;The sum of x sub e j, from e = 1 to t, + D sub j, for j = 1 dot dot dot m &#10;y sub and y sub e are elements of the set 0, 1, where x sub e j, sub I e, x sub h I are greater than or equal to 0"/>
          <p:cNvGraphicFramePr>
            <a:graphicFrameLocks noChangeAspect="1"/>
          </p:cNvGraphicFramePr>
          <p:nvPr>
            <p:extLst>
              <p:ext uri="{D42A27DB-BD31-4B8C-83A1-F6EECF244321}">
                <p14:modId xmlns:p14="http://schemas.microsoft.com/office/powerpoint/2010/main" val="1151047675"/>
              </p:ext>
            </p:extLst>
          </p:nvPr>
        </p:nvGraphicFramePr>
        <p:xfrm>
          <a:off x="5136259" y="2451955"/>
          <a:ext cx="3430783" cy="2055691"/>
        </p:xfrm>
        <a:graphic>
          <a:graphicData uri="http://schemas.openxmlformats.org/presentationml/2006/ole">
            <mc:AlternateContent xmlns:mc="http://schemas.openxmlformats.org/markup-compatibility/2006">
              <mc:Choice xmlns:v="urn:schemas-microsoft-com:vml" Requires="v">
                <p:oleObj spid="_x0000_s11917" name="Equation" r:id="rId5" imgW="3136680" imgH="1879560" progId="Equation.DSMT4">
                  <p:embed/>
                </p:oleObj>
              </mc:Choice>
              <mc:Fallback>
                <p:oleObj name="Equation" r:id="rId5" imgW="3136680" imgH="1879560" progId="Equation.DSMT4">
                  <p:embed/>
                  <p:pic>
                    <p:nvPicPr>
                      <p:cNvPr id="7" name="Object 6"/>
                      <p:cNvPicPr/>
                      <p:nvPr/>
                    </p:nvPicPr>
                    <p:blipFill>
                      <a:blip r:embed="rId6"/>
                      <a:stretch>
                        <a:fillRect/>
                      </a:stretch>
                    </p:blipFill>
                    <p:spPr>
                      <a:xfrm>
                        <a:off x="5136259" y="2451955"/>
                        <a:ext cx="3430783" cy="2055691"/>
                      </a:xfrm>
                      <a:prstGeom prst="rect">
                        <a:avLst/>
                      </a:prstGeom>
                    </p:spPr>
                  </p:pic>
                </p:oleObj>
              </mc:Fallback>
            </mc:AlternateContent>
          </a:graphicData>
        </a:graphic>
      </p:graphicFrame>
    </p:spTree>
    <p:extLst>
      <p:ext uri="{BB962C8B-B14F-4D97-AF65-F5344CB8AC3E}">
        <p14:creationId xmlns:p14="http://schemas.microsoft.com/office/powerpoint/2010/main" val="360428751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6</a:t>
            </a:r>
            <a:endParaRPr lang="en-US"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The capacitated plant location model can be used to locate production facilities and ware- houses to minimize total network costs or maximize network profits. A similar model can also be used to allocate market demand across an existing set of facilities in a supply chain network. Both models optimize the objective function while ensuring that capacity constraints are satisfied and market demand is </a:t>
            </a:r>
            <a:r>
              <a:rPr lang="en-US" sz="2400" kern="1200" dirty="0" smtClean="0">
                <a:solidFill>
                  <a:srgbClr val="000000"/>
                </a:solidFill>
                <a:latin typeface="Arial (Body)"/>
                <a:ea typeface="+mn-ea"/>
                <a:cs typeface="+mn-cs"/>
              </a:rPr>
              <a:t>served.</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3612801677"/>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r>
              <a:rPr lang="en-US" dirty="0" smtClean="0">
                <a:latin typeface="Times New Roman" panose="02020603050405020304" pitchFamily="18" charset="0"/>
              </a:rPr>
              <a:t>Copyright</a:t>
            </a:r>
            <a:endParaRPr lang="en-US" sz="2000" b="0" dirty="0">
              <a:latin typeface="Times New Roman" panose="02020603050405020304" pitchFamily="18" charset="0"/>
            </a:endParaRPr>
          </a:p>
        </p:txBody>
      </p:sp>
      <p:pic>
        <p:nvPicPr>
          <p:cNvPr id="4" name="Picture 2" descr="This work is protected by United States copyright laws and is 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
          <p:cNvPicPr>
            <a:picLocks noChangeAspect="1" noChangeArrowheads="1"/>
          </p:cNvPicPr>
          <p:nvPr/>
        </p:nvPicPr>
        <p:blipFill>
          <a:blip r:embed="rId3"/>
          <a:srcRect/>
          <a:stretch>
            <a:fillRect/>
          </a:stretch>
        </p:blipFill>
        <p:spPr bwMode="auto">
          <a:xfrm>
            <a:off x="767157" y="2310096"/>
            <a:ext cx="7423150" cy="2438400"/>
          </a:xfrm>
          <a:prstGeom prst="rect">
            <a:avLst/>
          </a:prstGeom>
          <a:noFill/>
          <a:ln w="9525">
            <a:noFill/>
            <a:miter lim="800000"/>
            <a:headEnd/>
            <a:tailEnd/>
          </a:ln>
        </p:spPr>
      </p:pic>
    </p:spTree>
    <p:extLst>
      <p:ext uri="{BB962C8B-B14F-4D97-AF65-F5344CB8AC3E}">
        <p14:creationId xmlns:p14="http://schemas.microsoft.com/office/powerpoint/2010/main" val="7270236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1</a:t>
            </a:r>
            <a:endParaRPr lang="en-US"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Network design decisions include identifying facility locations, capacities, products handled, and allocating markets to be served by different facilities. These decisions define the physical constraints within which the network must operate as market conditions change. Good network design decisions increase profits by supporting the supply chain </a:t>
            </a:r>
            <a:r>
              <a:rPr lang="en-US" sz="2400" kern="1200" dirty="0" smtClean="0">
                <a:solidFill>
                  <a:srgbClr val="000000"/>
                </a:solidFill>
                <a:latin typeface="Arial (Body)"/>
                <a:ea typeface="+mn-ea"/>
                <a:cs typeface="+mn-cs"/>
              </a:rPr>
              <a:t>strategy.</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2053559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Factors Influencing Network Design Decisions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Strategic Factors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Competitive Factors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Positive externalities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Locating to split the market</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Political Factors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Infrastructure Factors</a:t>
            </a:r>
          </a:p>
        </p:txBody>
      </p:sp>
    </p:spTree>
    <p:extLst>
      <p:ext uri="{BB962C8B-B14F-4D97-AF65-F5344CB8AC3E}">
        <p14:creationId xmlns:p14="http://schemas.microsoft.com/office/powerpoint/2010/main" val="40954919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Factors Influencing Network Design Decisions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Customer Response Time and Service Level</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Total Logistics Cost</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Macroeconomic Factors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Tariffs and tax incentives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Exchange-rate and demand risk</a:t>
            </a:r>
          </a:p>
        </p:txBody>
      </p:sp>
    </p:spTree>
    <p:extLst>
      <p:ext uri="{BB962C8B-B14F-4D97-AF65-F5344CB8AC3E}">
        <p14:creationId xmlns:p14="http://schemas.microsoft.com/office/powerpoint/2010/main" val="77134462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Competitive Factors</a:t>
            </a:r>
            <a:endParaRPr lang="en-US" kern="1200" dirty="0">
              <a:latin typeface="Times New Roman" panose="02020603050405020304" pitchFamily="18" charset="0"/>
              <a:ea typeface="+mj-ea"/>
              <a:cs typeface="+mj-cs"/>
            </a:endParaRPr>
          </a:p>
        </p:txBody>
      </p:sp>
      <p:sp>
        <p:nvSpPr>
          <p:cNvPr id="3" name="Content Placeholder 2"/>
          <p:cNvSpPr>
            <a:spLocks noGrp="1"/>
          </p:cNvSpPr>
          <p:nvPr>
            <p:ph type="body" idx="1"/>
          </p:nvPr>
        </p:nvSpPr>
        <p:spPr>
          <a:xfrm>
            <a:off x="457200" y="1600200"/>
            <a:ext cx="8229600" cy="1000244"/>
          </a:xfrm>
        </p:spPr>
        <p:txBody>
          <a:bodyPr wrap="square" lIns="91425" tIns="91425" rIns="91425" bIns="91425">
            <a:spAutoFit/>
          </a:bodyPr>
          <a:lstStyle/>
          <a:p>
            <a:pPr marL="255600" lvl="1" indent="-255600" defTabSz="457200">
              <a:spcBef>
                <a:spcPts val="1500"/>
              </a:spcBef>
              <a:spcAft>
                <a:spcPct val="0"/>
              </a:spcAft>
              <a:buFont typeface="Arial" panose="020B0604020202020204" pitchFamily="34" charset="0"/>
              <a:buChar char="•"/>
            </a:pPr>
            <a:r>
              <a:rPr lang="en-IN" sz="2400" kern="1200" dirty="0">
                <a:solidFill>
                  <a:srgbClr val="000000"/>
                </a:solidFill>
                <a:latin typeface="Arial (Body)"/>
                <a:ea typeface="+mn-ea"/>
                <a:cs typeface="+mn-cs"/>
              </a:rPr>
              <a:t>Locating to split the market</a:t>
            </a:r>
          </a:p>
          <a:p>
            <a:pPr marL="741600" lvl="1" indent="-284400" defTabSz="457200">
              <a:spcAft>
                <a:spcPct val="0"/>
              </a:spcAft>
            </a:pPr>
            <a:r>
              <a:rPr lang="en-IN" sz="2400" kern="1200" dirty="0" smtClean="0">
                <a:solidFill>
                  <a:srgbClr val="000000"/>
                </a:solidFill>
                <a:latin typeface="Arial (Body)"/>
                <a:ea typeface="+mn-ea"/>
                <a:cs typeface="+mn-cs"/>
              </a:rPr>
              <a:t>Locate </a:t>
            </a:r>
            <a:r>
              <a:rPr lang="en-IN" sz="2400" kern="1200" dirty="0">
                <a:solidFill>
                  <a:srgbClr val="000000"/>
                </a:solidFill>
                <a:latin typeface="Arial (Body)"/>
                <a:ea typeface="+mn-ea"/>
                <a:cs typeface="+mn-cs"/>
              </a:rPr>
              <a:t>to capture largest market share</a:t>
            </a:r>
            <a:endParaRPr lang="en-US" sz="2400" kern="1200" dirty="0">
              <a:solidFill>
                <a:srgbClr val="000000"/>
              </a:solidFill>
              <a:latin typeface="Arial (Body)"/>
              <a:ea typeface="+mn-ea"/>
              <a:cs typeface="+mn-cs"/>
            </a:endParaRPr>
          </a:p>
        </p:txBody>
      </p:sp>
      <p:pic>
        <p:nvPicPr>
          <p:cNvPr id="7" name="Picture 6" descr="2 firms locating on a line. A line goes from 0 to 1. On the line are 2 points. Those points are ay and 1 minus b."/>
          <p:cNvPicPr>
            <a:picLocks noChangeAspect="1"/>
          </p:cNvPicPr>
          <p:nvPr/>
        </p:nvPicPr>
        <p:blipFill>
          <a:blip r:embed="rId3"/>
          <a:stretch>
            <a:fillRect/>
          </a:stretch>
        </p:blipFill>
        <p:spPr>
          <a:xfrm>
            <a:off x="1496489" y="2757715"/>
            <a:ext cx="6148911" cy="1054099"/>
          </a:xfrm>
          <a:prstGeom prst="rect">
            <a:avLst/>
          </a:prstGeom>
        </p:spPr>
      </p:pic>
      <p:sp>
        <p:nvSpPr>
          <p:cNvPr id="4" name="Text Placeholder 3"/>
          <p:cNvSpPr>
            <a:spLocks noGrp="1"/>
          </p:cNvSpPr>
          <p:nvPr>
            <p:ph type="body" idx="2"/>
          </p:nvPr>
        </p:nvSpPr>
        <p:spPr>
          <a:xfrm>
            <a:off x="457200" y="3962401"/>
            <a:ext cx="8229600" cy="464456"/>
          </a:xfrm>
        </p:spPr>
        <p:txBody>
          <a:bodyPr/>
          <a:lstStyle/>
          <a:p>
            <a:pPr marL="0" indent="0">
              <a:buNone/>
            </a:pPr>
            <a:r>
              <a:rPr lang="en-IN" sz="2400" b="1" dirty="0">
                <a:latin typeface="+mn-lt"/>
              </a:rPr>
              <a:t>Figure 5-1</a:t>
            </a:r>
            <a:r>
              <a:rPr lang="en-IN" sz="2400" dirty="0">
                <a:latin typeface="+mn-lt"/>
              </a:rPr>
              <a:t> Two Firms Locating on a </a:t>
            </a:r>
            <a:r>
              <a:rPr lang="en-IN" sz="2400" dirty="0" smtClean="0">
                <a:latin typeface="+mn-lt"/>
              </a:rPr>
              <a:t>Line</a:t>
            </a:r>
            <a:endParaRPr lang="en-IN" sz="2400" dirty="0">
              <a:latin typeface="+mn-lt"/>
            </a:endParaRPr>
          </a:p>
        </p:txBody>
      </p:sp>
      <p:graphicFrame>
        <p:nvGraphicFramePr>
          <p:cNvPr id="11" name="Object 10" descr="d sub 1 = a + start fraction, 1 minus b minus a, over, 2 end fraction, and, d sub 2 = start fraction, 1 + b minus a, over 2 end fraction"/>
          <p:cNvGraphicFramePr>
            <a:graphicFrameLocks noChangeAspect="1"/>
          </p:cNvGraphicFramePr>
          <p:nvPr>
            <p:extLst>
              <p:ext uri="{D42A27DB-BD31-4B8C-83A1-F6EECF244321}">
                <p14:modId xmlns:p14="http://schemas.microsoft.com/office/powerpoint/2010/main" val="4118668110"/>
              </p:ext>
            </p:extLst>
          </p:nvPr>
        </p:nvGraphicFramePr>
        <p:xfrm>
          <a:off x="2174875" y="4895850"/>
          <a:ext cx="4792663" cy="844550"/>
        </p:xfrm>
        <a:graphic>
          <a:graphicData uri="http://schemas.openxmlformats.org/presentationml/2006/ole">
            <mc:AlternateContent xmlns:mc="http://schemas.openxmlformats.org/markup-compatibility/2006">
              <mc:Choice xmlns:v="urn:schemas-microsoft-com:vml" Requires="v">
                <p:oleObj spid="_x0000_s1353" name="Equation" r:id="rId4" imgW="2234880" imgH="393480" progId="Equation.DSMT4">
                  <p:embed/>
                </p:oleObj>
              </mc:Choice>
              <mc:Fallback>
                <p:oleObj name="Equation" r:id="rId4" imgW="2234880" imgH="393480" progId="Equation.DSMT4">
                  <p:embed/>
                  <p:pic>
                    <p:nvPicPr>
                      <p:cNvPr id="9" name="Object 8"/>
                      <p:cNvPicPr/>
                      <p:nvPr/>
                    </p:nvPicPr>
                    <p:blipFill>
                      <a:blip r:embed="rId5"/>
                      <a:stretch>
                        <a:fillRect/>
                      </a:stretch>
                    </p:blipFill>
                    <p:spPr>
                      <a:xfrm>
                        <a:off x="2174875" y="4895850"/>
                        <a:ext cx="4792663" cy="844550"/>
                      </a:xfrm>
                      <a:prstGeom prst="rect">
                        <a:avLst/>
                      </a:prstGeom>
                    </p:spPr>
                  </p:pic>
                </p:oleObj>
              </mc:Fallback>
            </mc:AlternateContent>
          </a:graphicData>
        </a:graphic>
      </p:graphicFrame>
    </p:spTree>
    <p:extLst>
      <p:ext uri="{BB962C8B-B14F-4D97-AF65-F5344CB8AC3E}">
        <p14:creationId xmlns:p14="http://schemas.microsoft.com/office/powerpoint/2010/main" val="125495100"/>
      </p:ext>
    </p:extLst>
  </p:cSld>
  <p:clrMapOvr>
    <a:masterClrMapping/>
  </p:clrMapOvr>
  <p:timing>
    <p:tnLst>
      <p:par>
        <p:cTn id="1" dur="indefinite" restart="never" nodeType="tmRoot"/>
      </p:par>
    </p:tnLst>
  </p:timing>
</p:sld>
</file>

<file path=ppt/theme/theme1.xml><?xml version="1.0" encoding="utf-8"?>
<a:theme xmlns:a="http://schemas.openxmlformats.org/drawingml/2006/main" name="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8964</TotalTime>
  <Words>2332</Words>
  <Application>Microsoft Office PowerPoint</Application>
  <PresentationFormat>On-screen Show (4:3)</PresentationFormat>
  <Paragraphs>415</Paragraphs>
  <Slides>53</Slides>
  <Notes>4</Notes>
  <HiddenSlides>0</HiddenSlides>
  <MMClips>0</MMClips>
  <ScaleCrop>false</ScaleCrop>
  <HeadingPairs>
    <vt:vector size="8" baseType="variant">
      <vt:variant>
        <vt:lpstr>Fonts Used</vt:lpstr>
      </vt:variant>
      <vt:variant>
        <vt:i4>5</vt:i4>
      </vt:variant>
      <vt:variant>
        <vt:lpstr>Theme</vt:lpstr>
      </vt:variant>
      <vt:variant>
        <vt:i4>2</vt:i4>
      </vt:variant>
      <vt:variant>
        <vt:lpstr>Embedded OLE Servers</vt:lpstr>
      </vt:variant>
      <vt:variant>
        <vt:i4>1</vt:i4>
      </vt:variant>
      <vt:variant>
        <vt:lpstr>Slide Titles</vt:lpstr>
      </vt:variant>
      <vt:variant>
        <vt:i4>53</vt:i4>
      </vt:variant>
    </vt:vector>
  </HeadingPairs>
  <TitlesOfParts>
    <vt:vector size="61" baseType="lpstr">
      <vt:lpstr>Arial</vt:lpstr>
      <vt:lpstr>Arial (Body)</vt:lpstr>
      <vt:lpstr>Noto Sans Symbols</vt:lpstr>
      <vt:lpstr>Times New Roman</vt:lpstr>
      <vt:lpstr>Verdana</vt:lpstr>
      <vt:lpstr>508 Lecture</vt:lpstr>
      <vt:lpstr>1_508 Lecture</vt:lpstr>
      <vt:lpstr>Equation</vt:lpstr>
      <vt:lpstr>Supply Chain Management: Strategy, Planning, and Operation</vt:lpstr>
      <vt:lpstr>Learning Objectives (1 of 2)</vt:lpstr>
      <vt:lpstr>Learning Objectives (2 of 2)</vt:lpstr>
      <vt:lpstr>The Role of Network Design (1 of 2)</vt:lpstr>
      <vt:lpstr>The Role of Network Design (2 of 2)</vt:lpstr>
      <vt:lpstr>Summary of Learning Objective 1</vt:lpstr>
      <vt:lpstr>Factors Influencing Network Design Decisions (1 of 2)</vt:lpstr>
      <vt:lpstr>Factors Influencing Network Design Decisions (2 of 2)</vt:lpstr>
      <vt:lpstr>Competitive Factors</vt:lpstr>
      <vt:lpstr>Summary of Learning Objective 2</vt:lpstr>
      <vt:lpstr>Framework for Network Design Decisions (1 of 4)</vt:lpstr>
      <vt:lpstr>Figure 5-2 Framework for Network Design Decisions</vt:lpstr>
      <vt:lpstr>Framework for Network Design Decisions (2 of 4)</vt:lpstr>
      <vt:lpstr>Framework for Network Design Decisions (3 of 4)</vt:lpstr>
      <vt:lpstr>Framework for Network Design Decisions (4 of 4)</vt:lpstr>
      <vt:lpstr>Summary of Learning Objective 3</vt:lpstr>
      <vt:lpstr>Models for Designing a Regional Network Configuration (1 of 2)</vt:lpstr>
      <vt:lpstr>Models for Designing a Regional Network Configuration (2 of 2)</vt:lpstr>
      <vt:lpstr>Capacitated Plant Location Model (1 of 9)</vt:lpstr>
      <vt:lpstr>Capacitated Plant Location Model (2 of 9)</vt:lpstr>
      <vt:lpstr>Capacitated Plant Location Model (3 of 9)</vt:lpstr>
      <vt:lpstr>Capacitated Plant Location Model (4 of 9)</vt:lpstr>
      <vt:lpstr>Capacitated Plant Location Model (5 of 9)</vt:lpstr>
      <vt:lpstr>Capacitated Plant Location Model (6 of 9)</vt:lpstr>
      <vt:lpstr>Capacitated Plant Location Model (7 of 9)</vt:lpstr>
      <vt:lpstr>Capacitated Plant Location Model (8 of 9)</vt:lpstr>
      <vt:lpstr>Accounting for Taxes, Tariffs, and Customer Requirements</vt:lpstr>
      <vt:lpstr>Summary of Learning Objective 4</vt:lpstr>
      <vt:lpstr>Models for Identifying Potential Sites</vt:lpstr>
      <vt:lpstr>Gravity Model (1 of 3)</vt:lpstr>
      <vt:lpstr>Gravity Model (2 of 3)</vt:lpstr>
      <vt:lpstr>Gravity Model (3 of 3)</vt:lpstr>
      <vt:lpstr>Summary of Learning Objective 5</vt:lpstr>
      <vt:lpstr>Models for Demand Allocation and Plant Location</vt:lpstr>
      <vt:lpstr>Allocating Demand to Existing Production Facilities (1 of 8)</vt:lpstr>
      <vt:lpstr>Allocating Demand to Existing Production Facilities (2 of 8)</vt:lpstr>
      <vt:lpstr>Allocating Demand to Existing Production Facilities (3 of 8)</vt:lpstr>
      <vt:lpstr>Allocating Demand to Existing Production Facilities (4 of 8)</vt:lpstr>
      <vt:lpstr>Allocating Demand to Existing Production Facilities (5 of 8)</vt:lpstr>
      <vt:lpstr>Allocating Demand to Existing Production Facilities (6 of 8)</vt:lpstr>
      <vt:lpstr>Allocating Demand to Existing Production Facilities (7 of 8)</vt:lpstr>
      <vt:lpstr>Allocating Demand to Existing Production Facilities (8 of 8)</vt:lpstr>
      <vt:lpstr>Models for Locating Production Facilities</vt:lpstr>
      <vt:lpstr>Capacitated Plant Location Model (9 of 9)</vt:lpstr>
      <vt:lpstr>More Complex Capacitated Plant Location Model (1 of 2)</vt:lpstr>
      <vt:lpstr>More Complex Capacitated Plant Location Model (2 of 2)</vt:lpstr>
      <vt:lpstr>Locating Plants and Warehouses Simultaneously (1 of 5)</vt:lpstr>
      <vt:lpstr>Locating Plants and Warehouses Simultaneously (2 of 5)</vt:lpstr>
      <vt:lpstr>Locating Plants and Warehouses Simultaneously (3 of 5)</vt:lpstr>
      <vt:lpstr>Locating Plants and Warehouses Simultaneously (4 of 5)</vt:lpstr>
      <vt:lpstr>Locating Plants and Warehouses Simultaneously (5 of 5)</vt:lpstr>
      <vt:lpstr>Summary of Learning Objective 6</vt:lpstr>
      <vt:lpstr>Copyright</vt:lpstr>
    </vt:vector>
  </TitlesOfParts>
  <Company>SPi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Supply Chain Management: Strategy, Planning, and Operation, 7e</dc:title>
  <dc:subject>Decision Science</dc:subject>
  <dc:creator>Chopra</dc:creator>
  <cp:keywords>Supply Chain Management</cp:keywords>
  <cp:lastModifiedBy>PAVITHRAN M</cp:lastModifiedBy>
  <cp:revision>875</cp:revision>
  <dcterms:modified xsi:type="dcterms:W3CDTF">2017-12-11T05:41:04Z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682739</vt:lpwstr>
  </property>
  <property fmtid="{D5CDD505-2E9C-101B-9397-08002B2CF9AE}" pid="3" name="Offisync_ServerID">
    <vt:lpwstr>7e960520-0e88-4f05-9fa0-24079b61e486</vt:lpwstr>
  </property>
  <property fmtid="{D5CDD505-2E9C-101B-9397-08002B2CF9AE}" pid="4" name="Offisync_UpdateToken">
    <vt:lpwstr>2</vt:lpwstr>
  </property>
  <property fmtid="{D5CDD505-2E9C-101B-9397-08002B2CF9AE}" pid="5" name="Jive_VersionGuid">
    <vt:lpwstr>2e874262-9747-49d3-bf1e-677aeb587663</vt:lpwstr>
  </property>
  <property fmtid="{D5CDD505-2E9C-101B-9397-08002B2CF9AE}" pid="6" name="Offisync_ProviderInitializationData">
    <vt:lpwstr>https://neo.pearson.com</vt:lpwstr>
  </property>
  <property fmtid="{D5CDD505-2E9C-101B-9397-08002B2CF9AE}" pid="7" name="Jive_LatestUserAccountName">
    <vt:lpwstr>joel</vt:lpwstr>
  </property>
</Properties>
</file>